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0" r:id="rId1"/>
  </p:sldMasterIdLst>
  <p:notesMasterIdLst>
    <p:notesMasterId r:id="rId20"/>
  </p:notesMasterIdLst>
  <p:sldIdLst>
    <p:sldId id="256" r:id="rId2"/>
    <p:sldId id="258" r:id="rId3"/>
    <p:sldId id="308" r:id="rId4"/>
    <p:sldId id="259" r:id="rId5"/>
    <p:sldId id="262" r:id="rId6"/>
    <p:sldId id="267" r:id="rId7"/>
    <p:sldId id="285" r:id="rId8"/>
    <p:sldId id="286" r:id="rId9"/>
    <p:sldId id="314" r:id="rId10"/>
    <p:sldId id="315" r:id="rId11"/>
    <p:sldId id="287" r:id="rId12"/>
    <p:sldId id="288" r:id="rId13"/>
    <p:sldId id="316" r:id="rId14"/>
    <p:sldId id="317" r:id="rId15"/>
    <p:sldId id="291" r:id="rId16"/>
    <p:sldId id="283" r:id="rId17"/>
    <p:sldId id="313" r:id="rId18"/>
    <p:sldId id="289" r:id="rId19"/>
  </p:sldIdLst>
  <p:sldSz cx="12192000" cy="6858000"/>
  <p:notesSz cx="6858000" cy="9144000"/>
  <p:embeddedFontLst>
    <p:embeddedFont>
      <p:font typeface="Pacifico" pitchFamily="2" charset="77"/>
      <p:regular r:id="rId2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3D266C5-630B-6248-954A-7AD5B7B244AE}">
          <p14:sldIdLst>
            <p14:sldId id="256"/>
            <p14:sldId id="258"/>
            <p14:sldId id="308"/>
            <p14:sldId id="259"/>
            <p14:sldId id="262"/>
            <p14:sldId id="267"/>
          </p14:sldIdLst>
        </p14:section>
        <p14:section name="Section sans titre" id="{4BE64EF9-FE75-034D-A6BA-49C629DA04E8}">
          <p14:sldIdLst>
            <p14:sldId id="285"/>
            <p14:sldId id="286"/>
            <p14:sldId id="314"/>
            <p14:sldId id="315"/>
            <p14:sldId id="287"/>
            <p14:sldId id="288"/>
            <p14:sldId id="316"/>
            <p14:sldId id="317"/>
            <p14:sldId id="291"/>
            <p14:sldId id="283"/>
            <p14:sldId id="313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g8vna9vMyVxWFFxZdV0P+ma6Kr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E09384-5C0B-484A-8917-D040C40B77FB}" v="1" dt="2023-10-27T08:56:00.824"/>
    <p1510:client id="{ADAE8B2E-A2F5-4ACF-A034-7D589CB77FEF}" v="34" dt="2023-11-06T09:45:53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8"/>
    <p:restoredTop sz="84658" autoAdjust="0"/>
  </p:normalViewPr>
  <p:slideViewPr>
    <p:cSldViewPr snapToGrid="0">
      <p:cViewPr varScale="1">
        <p:scale>
          <a:sx n="107" d="100"/>
          <a:sy n="107" d="100"/>
        </p:scale>
        <p:origin x="1608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67" Type="http://customschemas.google.com/relationships/presentationmetadata" Target="metadata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6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e90fe05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5" name="Google Shape;105;g27e90fe05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7b8172e565_0_261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91" name="Google Shape;591;g27b8172e565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7e90fe0525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9" name="Google Shape;619;g27e90fe052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7b8172e565_0_17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26" name="Google Shape;526;g27b8172e56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416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7b8172e565_0_454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39" name="Google Shape;539;g27b8172e565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7792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KM</a:t>
            </a:r>
            <a:endParaRPr/>
          </a:p>
        </p:txBody>
      </p:sp>
      <p:sp>
        <p:nvSpPr>
          <p:cNvPr id="599" name="Google Shape;5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b8172e5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g27b8172e56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b8172e5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g27b8172e56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413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9d032487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9d0324874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b8172e565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g27b8172e565_0_3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7b8172e565_0_68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dirty="0"/>
              <a:t>KM</a:t>
            </a:r>
            <a:endParaRPr dirty="0"/>
          </a:p>
        </p:txBody>
      </p:sp>
      <p:sp>
        <p:nvSpPr>
          <p:cNvPr id="546" name="Google Shape;546;g27b8172e56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7b8172e565_0_7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67" name="Google Shape;567;g27b8172e56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7b8172e565_0_6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75" name="Google Shape;575;g27b8172e56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0886A-583D-7C0E-92D4-281C79F9E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9548FA-F638-475D-8A56-BFB221E60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86A333-954F-CA2B-2971-635166B0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B8D15-8F50-8317-6326-2AD49B3C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B62204-9905-EADE-4055-FCEAD7AC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8D55DC-4CAD-409E-20DB-34D55802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A982D-BB3C-95A0-B711-81185348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C3C2E-1EFE-0F95-107E-9DE5592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8D10A-66AE-7DEA-3801-142ED6E0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2F84E7-A9D1-737B-B432-20EA024F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77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F4C306-D79C-FA9C-0061-DE6BDFC99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8AF527-E0CD-03D0-FB8A-227AC5C28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429A3-CD70-0737-3C8D-209E9DE2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DC06E0-EA7E-D4DF-A833-36A29FE2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136024-CF3F-855C-C172-E595D8A8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5887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322461" y="0"/>
            <a:ext cx="105156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 sz="4399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2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AD6AA-69C2-7930-8158-89A6A4C5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7330EC-A373-E81E-1B56-93F90B9F7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569CC3-8A5C-A331-2BB5-35ACDB0C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8E1E61-3DE0-DDDB-A6D0-F3F3EA87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01F4BA-266D-98F7-EE60-ADBF6AF1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190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13982-4AE7-509B-B990-791DE6A9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D28D91-F14B-8791-57E0-71107511A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18CE4B-18E9-4CFA-67B2-87A6B463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9/27/24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6DAAD7-8827-E9BF-978E-ACD30D08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2B5C0A-70BE-4242-8195-2E9C3247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F296E-3F24-B033-BB48-FB40BB8D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03A90-477B-5D86-71D6-8C3933AA1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EAE348-6BA6-E43B-4206-553ACE18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2E7842-517E-832F-0E61-3390C06F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87BEC1-AD2A-5E29-68A1-33F3A246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8D7C37-FA8B-C6B4-A295-F6D54508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1330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9235B-69D9-3476-173A-27A3BE86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2FD9A7-F461-12FA-F7B5-D8D6DF89F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D6B7B1-0000-A349-CBED-94AB7FC86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39AB6CB-BEF7-FB83-8A77-CAD9660E0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8B9EF1-BFA8-2D23-C473-989E10893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F99D92-58CE-CD8C-3D52-CED3C600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DFA4BB-C1ED-4B23-CCAA-8A64A209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3CC575-76CF-359F-D77D-C5B051CE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1446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88621-2EEA-BD12-9D6B-B055AA29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39D8FE-FC99-1D28-C4D3-FFBBAAEA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6CB616-CEB6-6CC2-FA87-00A6319C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E00530-D201-6124-DBB6-92C43980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429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17CBD8-CEA2-622D-3CC8-1F1854CE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85A7DC-D04D-B675-0BBA-135D62C6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2327B0-6451-0124-985B-FB53AF2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3552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638D8-2B00-0223-8632-776CE75E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ADEE96-74DD-C153-03BB-FE68D57B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7F39F5-C0ED-D92A-30BA-26E1CEF14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B0CDA9-4BDD-AE5C-666B-56088DDF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C5404C-4B50-85A8-C83C-206A3CC6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95AC65-E29C-3DAB-382E-44E4394B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913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B68F4-7988-5761-6358-E5D25B01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AD5EF6-A820-CB54-DAB9-7745FBF1D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0E020-2543-25BF-A903-5A08A9F91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E6E02E-EFC4-E4B8-A3C9-6806AB6F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B05A84-0473-3E89-A9BE-EA5488C7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FFB3AB-97F6-9F94-AB39-A0077A83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233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2FAB2F-9714-20B9-3E03-E712BDFC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E8943-1204-5967-EE3B-B4D314D3D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41C546-CB49-BC70-1779-F9FC6AC26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571CE-2B26-D1EA-58BC-31CBBAE38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EDF0C1-EA44-FFB1-1444-62800344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hyperlink" Target="https://openai.com/product/dall-e-2" TargetMode="External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tablediffusionweb.com/#demo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midjourney.com/home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imagen.research.google/" TargetMode="External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hyperlink" Target="https://huggingface.co/spaces/DragGan/DragGan" TargetMode="Externa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dreamstudio.ai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stablediffusionweb.com/#dem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quoiacap.com/article/generative-ai-a-creative-new-worl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4.1371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7e90fe0525_0_0"/>
          <p:cNvSpPr txBox="1">
            <a:spLocks noGrp="1"/>
          </p:cNvSpPr>
          <p:nvPr>
            <p:ph type="ctrTitle"/>
          </p:nvPr>
        </p:nvSpPr>
        <p:spPr>
          <a:xfrm>
            <a:off x="338098" y="1684213"/>
            <a:ext cx="115158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6667"/>
              <a:buFont typeface="Arial"/>
              <a:buNone/>
            </a:pPr>
            <a:r>
              <a:rPr lang="fr-FR" sz="4800" b="1" dirty="0">
                <a:solidFill>
                  <a:schemeClr val="accent3"/>
                </a:solidFill>
              </a:rPr>
              <a:t>IA générative</a:t>
            </a:r>
            <a:endParaRPr sz="4800" dirty="0">
              <a:highlight>
                <a:srgbClr val="FFFF00"/>
              </a:highlight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21B4BDE-8309-C990-3C40-29A0A370A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8" y="5744875"/>
            <a:ext cx="1060690" cy="906006"/>
          </a:xfrm>
          <a:prstGeom prst="rect">
            <a:avLst/>
          </a:prstGeom>
        </p:spPr>
      </p:pic>
      <p:pic>
        <p:nvPicPr>
          <p:cNvPr id="6" name="Image 5" descr="Une image contenant Police, Graphique, logo, cercle&#10;&#10;Description générée automatiquement">
            <a:extLst>
              <a:ext uri="{FF2B5EF4-FFF2-40B4-BE49-F238E27FC236}">
                <a16:creationId xmlns:a16="http://schemas.microsoft.com/office/drawing/2014/main" id="{2BB9B147-3D41-B152-1C0A-B49369F5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653" y="5744875"/>
            <a:ext cx="961893" cy="961893"/>
          </a:xfrm>
          <a:prstGeom prst="rect">
            <a:avLst/>
          </a:prstGeom>
        </p:spPr>
      </p:pic>
      <p:pic>
        <p:nvPicPr>
          <p:cNvPr id="8" name="Image 7" descr="Une image contenant texte, Police, Graphique, typographie&#10;&#10;Description générée automatiquement">
            <a:extLst>
              <a:ext uri="{FF2B5EF4-FFF2-40B4-BE49-F238E27FC236}">
                <a16:creationId xmlns:a16="http://schemas.microsoft.com/office/drawing/2014/main" id="{18883998-5A20-9166-B2CA-188DD38D8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072" y="5800762"/>
            <a:ext cx="815149" cy="7884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D84F5F3-B3E3-7B03-58BF-C70ED6E28412}"/>
              </a:ext>
            </a:extLst>
          </p:cNvPr>
          <p:cNvSpPr txBox="1"/>
          <p:nvPr/>
        </p:nvSpPr>
        <p:spPr>
          <a:xfrm>
            <a:off x="4643356" y="5744875"/>
            <a:ext cx="21579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Vincent BARRA</a:t>
            </a:r>
          </a:p>
          <a:p>
            <a:r>
              <a:rPr lang="fr-FR" dirty="0"/>
              <a:t>LIMOS, UMR 618 CNRS</a:t>
            </a:r>
          </a:p>
          <a:p>
            <a:r>
              <a:rPr lang="fr-FR" dirty="0"/>
              <a:t>https://</a:t>
            </a:r>
            <a:r>
              <a:rPr lang="fr-FR" dirty="0" err="1"/>
              <a:t>vbarra.github.io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37F39-C74D-2F67-7B6E-81C9C925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ChatGPT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0E6208-CB32-8A51-2585-F58BF727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7" y="1120139"/>
            <a:ext cx="8644922" cy="44850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4A9D8-2581-DC05-1A22-0FE78E5F2299}"/>
              </a:ext>
            </a:extLst>
          </p:cNvPr>
          <p:cNvSpPr/>
          <p:nvPr/>
        </p:nvSpPr>
        <p:spPr>
          <a:xfrm>
            <a:off x="8306477" y="5082638"/>
            <a:ext cx="576942" cy="4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4072E-EB33-9624-A587-0D60DFD80496}"/>
              </a:ext>
            </a:extLst>
          </p:cNvPr>
          <p:cNvSpPr txBox="1"/>
          <p:nvPr/>
        </p:nvSpPr>
        <p:spPr>
          <a:xfrm>
            <a:off x="9048998" y="1484416"/>
            <a:ext cx="3143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175 milliards de paramètres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400Go stockage</a:t>
            </a:r>
          </a:p>
          <a:p>
            <a:pPr marL="285750" indent="-285750">
              <a:buFontTx/>
              <a:buChar char="-"/>
            </a:pPr>
            <a:r>
              <a:rPr lang="fr-FR" dirty="0"/>
              <a:t>80Go mémoire GPU</a:t>
            </a:r>
          </a:p>
          <a:p>
            <a:endParaRPr lang="fr-FR" dirty="0"/>
          </a:p>
          <a:p>
            <a:r>
              <a:rPr lang="fr-FR" dirty="0"/>
              <a:t>Coût pour 1 entraînement :</a:t>
            </a:r>
          </a:p>
          <a:p>
            <a:r>
              <a:rPr lang="fr-FR" dirty="0"/>
              <a:t>4.6  M€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8B0DED-A8F6-A3AC-82B0-9B45B10D128D}"/>
              </a:ext>
            </a:extLst>
          </p:cNvPr>
          <p:cNvSpPr txBox="1"/>
          <p:nvPr/>
        </p:nvSpPr>
        <p:spPr>
          <a:xfrm>
            <a:off x="546265" y="5890161"/>
            <a:ext cx="850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Améliorations : </a:t>
            </a:r>
            <a:r>
              <a:rPr lang="fr-FR" dirty="0" err="1"/>
              <a:t>ChatGPT</a:t>
            </a:r>
            <a:r>
              <a:rPr lang="fr-FR" dirty="0"/>
              <a:t> 3.5, 4.0… </a:t>
            </a:r>
          </a:p>
          <a:p>
            <a:r>
              <a:rPr lang="fr-FR" dirty="0"/>
              <a:t>Autres modèles : MISTRAL, LLAMA, …</a:t>
            </a:r>
          </a:p>
          <a:p>
            <a:r>
              <a:rPr lang="fr-FR" dirty="0"/>
              <a:t>Améliorations : RG, prompt engineering,…</a:t>
            </a:r>
          </a:p>
        </p:txBody>
      </p:sp>
    </p:spTree>
    <p:extLst>
      <p:ext uri="{BB962C8B-B14F-4D97-AF65-F5344CB8AC3E}">
        <p14:creationId xmlns:p14="http://schemas.microsoft.com/office/powerpoint/2010/main" val="40232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7b8172e565_0_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/>
              <a:t>La Génération d’Images</a:t>
            </a:r>
            <a:endParaRPr/>
          </a:p>
        </p:txBody>
      </p:sp>
      <p:sp>
        <p:nvSpPr>
          <p:cNvPr id="578" name="Google Shape;578;g27b8172e565_0_63"/>
          <p:cNvSpPr txBox="1"/>
          <p:nvPr/>
        </p:nvSpPr>
        <p:spPr>
          <a:xfrm>
            <a:off x="3739175" y="2074275"/>
            <a:ext cx="7820100" cy="3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350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sng" strike="noStrike" cap="none">
                <a:solidFill>
                  <a:srgbClr val="BB3FB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AI </a:t>
            </a:r>
            <a:r>
              <a:rPr lang="fr-FR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(investissement de 10M$ par Microsoft)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Disponible directement dans le Navigateur Bing de Microsoft​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sng" strike="noStrike" cap="none">
                <a:solidFill>
                  <a:srgbClr val="BB3FB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Imagen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sng" strike="noStrike" cap="none">
                <a:solidFill>
                  <a:srgbClr val="BB3FB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Laboratoire de Recherche indépendant​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sng" strike="noStrike" cap="none">
                <a:solidFill>
                  <a:srgbClr val="BB3FB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Stable-Diffusion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Stability.ai</a:t>
            </a:r>
            <a:r>
              <a:rPr lang="fr-FR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fr-FR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source​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… et plein d’autres!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g27b8172e565_0_63"/>
          <p:cNvGrpSpPr/>
          <p:nvPr/>
        </p:nvGrpSpPr>
        <p:grpSpPr>
          <a:xfrm>
            <a:off x="0" y="1120181"/>
            <a:ext cx="3595636" cy="5737717"/>
            <a:chOff x="0" y="1120200"/>
            <a:chExt cx="3133725" cy="5000625"/>
          </a:xfrm>
        </p:grpSpPr>
        <p:pic>
          <p:nvPicPr>
            <p:cNvPr id="581" name="Google Shape;581;g27b8172e565_0_63" descr="Une image contenant pose, galerie, couleurs, plusieurs&#10;&#10;Description générée automatiquemen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2777550"/>
              <a:ext cx="3133725" cy="1685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g27b8172e565_0_63" descr="Une image contenant Site web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463475"/>
              <a:ext cx="3133725" cy="165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g27b8172e565_0_6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1120200"/>
              <a:ext cx="3133725" cy="1657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g27b8172e565_0_6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g27b8172e565_0_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28937">
            <a:off x="9773575" y="3189714"/>
            <a:ext cx="2287116" cy="1941666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899842" algn="br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g27b8172e565_0_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22512">
            <a:off x="6585754" y="4402007"/>
            <a:ext cx="2126965" cy="2134784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899842" algn="br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g27b8172e565_0_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37069" y="190254"/>
            <a:ext cx="2052342" cy="2052342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899842" algn="br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g27b8172e565_0_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587846">
            <a:off x="8791400" y="4516165"/>
            <a:ext cx="1834120" cy="2298636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899842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7b8172e565_0_2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/>
              <a:t>La Génération d’Images… </a:t>
            </a:r>
            <a:endParaRPr/>
          </a:p>
        </p:txBody>
      </p:sp>
      <p:sp>
        <p:nvSpPr>
          <p:cNvPr id="595" name="Google Shape;595;g27b8172e565_0_261"/>
          <p:cNvSpPr txBox="1"/>
          <p:nvPr/>
        </p:nvSpPr>
        <p:spPr>
          <a:xfrm>
            <a:off x="1925850" y="6333964"/>
            <a:ext cx="834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sng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https://huggingface.co/spaces/DragGan/DragGan</a:t>
            </a:r>
            <a:r>
              <a:rPr lang="fr-FR" sz="1000" b="0" i="0" u="sng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000" b="0" i="0" u="sng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7b8172e565_0_261"/>
          <p:cNvSpPr txBox="1"/>
          <p:nvPr/>
        </p:nvSpPr>
        <p:spPr>
          <a:xfrm>
            <a:off x="1925850" y="1192925"/>
            <a:ext cx="834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dirty="0"/>
              <a:t>Créer et </a:t>
            </a:r>
            <a:r>
              <a:rPr lang="fr-FR" sz="19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éditer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 contenu!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【DragGan】Drag Your GAN： Interactive Point-based Manipulation on the Generative Image Manifold [GlD-qK6c4BQ].mp4">
            <a:hlinkClick r:id="" action="ppaction://media"/>
            <a:extLst>
              <a:ext uri="{FF2B5EF4-FFF2-40B4-BE49-F238E27FC236}">
                <a16:creationId xmlns:a16="http://schemas.microsoft.com/office/drawing/2014/main" id="{6BE65CCE-D67C-2522-B10F-318632C22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9027" y="1783827"/>
            <a:ext cx="5933945" cy="4000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610EB-261C-A667-3F90-6F9B65F1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Bien interroger l’IA générative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F506DD-22F4-8EDE-623E-B2DD792F42F8}"/>
              </a:ext>
            </a:extLst>
          </p:cNvPr>
          <p:cNvSpPr txBox="1"/>
          <p:nvPr/>
        </p:nvSpPr>
        <p:spPr>
          <a:xfrm>
            <a:off x="866899" y="1120139"/>
            <a:ext cx="906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Comprendre le résultat souhaité : planifier sa requête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85F1A23-2F81-A5B9-1BFE-FFC0D56CD348}"/>
              </a:ext>
            </a:extLst>
          </p:cNvPr>
          <p:cNvGrpSpPr/>
          <p:nvPr/>
        </p:nvGrpSpPr>
        <p:grpSpPr>
          <a:xfrm>
            <a:off x="476003" y="1489471"/>
            <a:ext cx="11096242" cy="4919368"/>
            <a:chOff x="476003" y="1489471"/>
            <a:chExt cx="11096242" cy="491936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BDE1103-7F80-AF13-4F2F-89B2A8961E7B}"/>
                </a:ext>
              </a:extLst>
            </p:cNvPr>
            <p:cNvSpPr txBox="1"/>
            <p:nvPr/>
          </p:nvSpPr>
          <p:spPr>
            <a:xfrm>
              <a:off x="866899" y="1489471"/>
              <a:ext cx="1051560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fr-FR" dirty="0"/>
                <a:t>Structurer sa requête : par exemple : </a:t>
              </a:r>
            </a:p>
            <a:p>
              <a:pPr lvl="1"/>
              <a:r>
                <a:rPr lang="fr-FR" b="1" dirty="0"/>
                <a:t>Contexte + verbe d’action + requête + objectif + dans un format imposé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fr-FR" dirty="0"/>
                <a:t>Formuler des demandes claires et précises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b="1" dirty="0"/>
            </a:p>
            <a:p>
              <a:pPr lvl="1"/>
              <a:endParaRPr lang="fr-FR" b="1" dirty="0"/>
            </a:p>
            <a:p>
              <a:pPr lvl="1"/>
              <a:r>
                <a:rPr lang="fr-FR" b="1" dirty="0"/>
                <a:t>« Dans le cadre d’un cours donné par un enseignant à l’université, propose 3 diapositives permettant de comprendre de manière graphique ce qu’est le modèle </a:t>
              </a:r>
              <a:r>
                <a:rPr lang="fr-FR" b="1" dirty="0" err="1"/>
                <a:t>ChatGPT</a:t>
              </a:r>
              <a:r>
                <a:rPr lang="fr-FR" b="1" dirty="0"/>
                <a:t> 3.5 » 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C3E884D-0703-96C3-60C0-52A012F8F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3296" y="3942127"/>
              <a:ext cx="3288949" cy="246671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75198AD-1978-AC11-BD64-3301DBE0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1525" y="3922263"/>
              <a:ext cx="3288949" cy="246671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869435A-0442-D87B-1110-9AA7A9FCF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003" y="3922264"/>
              <a:ext cx="3288949" cy="2466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88600-98CF-F018-79D7-CF86D3A1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Bien interroger l’IA générative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1F80F4-CD66-C5AC-AA60-A3AEADD6EA52}"/>
              </a:ext>
            </a:extLst>
          </p:cNvPr>
          <p:cNvSpPr txBox="1"/>
          <p:nvPr/>
        </p:nvSpPr>
        <p:spPr>
          <a:xfrm>
            <a:off x="866899" y="1120139"/>
            <a:ext cx="906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Gérer la longueur des prompts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fr-FR" dirty="0"/>
              <a:t>organiser, prioriser les éléments essentiels dans un prompt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C6740A-7080-2BA5-4AEF-8122AC55DE12}"/>
              </a:ext>
            </a:extLst>
          </p:cNvPr>
          <p:cNvSpPr txBox="1"/>
          <p:nvPr/>
        </p:nvSpPr>
        <p:spPr>
          <a:xfrm>
            <a:off x="866899" y="1917112"/>
            <a:ext cx="9060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Gérer son vocabulaire</a:t>
            </a:r>
          </a:p>
          <a:p>
            <a:pPr lvl="1"/>
            <a:r>
              <a:rPr lang="fr-FR" strike="sngStrike" dirty="0"/>
              <a:t>ambiguïté</a:t>
            </a:r>
            <a:r>
              <a:rPr lang="fr-FR" dirty="0"/>
              <a:t>, </a:t>
            </a:r>
            <a:r>
              <a:rPr lang="fr-FR" strike="sngStrike" dirty="0"/>
              <a:t>métaphores</a:t>
            </a:r>
            <a:r>
              <a:rPr lang="fr-FR" dirty="0"/>
              <a:t> et </a:t>
            </a:r>
            <a:r>
              <a:rPr lang="fr-FR" strike="sngStrike" dirty="0"/>
              <a:t>argot</a:t>
            </a:r>
          </a:p>
          <a:p>
            <a:pPr lvl="1"/>
            <a:r>
              <a:rPr lang="fr-FR" dirty="0"/>
              <a:t>Eviter les termes contradictoires</a:t>
            </a:r>
          </a:p>
          <a:p>
            <a:pPr lvl="1"/>
            <a:r>
              <a:rPr lang="fr-FR" dirty="0"/>
              <a:t>Formulation claire et directe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33AACE-305E-9334-42EC-DF9E1B3C4A7B}"/>
              </a:ext>
            </a:extLst>
          </p:cNvPr>
          <p:cNvSpPr txBox="1"/>
          <p:nvPr/>
        </p:nvSpPr>
        <p:spPr>
          <a:xfrm>
            <a:off x="866899" y="3196701"/>
            <a:ext cx="9060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Poser des questions ouvertes</a:t>
            </a:r>
          </a:p>
          <a:p>
            <a:pPr lvl="1"/>
            <a:r>
              <a:rPr lang="fr-FR" strike="sngStrike" dirty="0"/>
              <a:t>Questions à réponses binaires</a:t>
            </a:r>
          </a:p>
          <a:p>
            <a:pPr lvl="1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592891-2DD8-C931-0B8B-BDFDCDFF13B3}"/>
              </a:ext>
            </a:extLst>
          </p:cNvPr>
          <p:cNvSpPr txBox="1"/>
          <p:nvPr/>
        </p:nvSpPr>
        <p:spPr>
          <a:xfrm>
            <a:off x="866899" y="4014119"/>
            <a:ext cx="9060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Pour des images</a:t>
            </a:r>
          </a:p>
          <a:p>
            <a:pPr lvl="1"/>
            <a:r>
              <a:rPr lang="fr-FR" dirty="0"/>
              <a:t>Décrire l’image, l’ambiance, le cadrage, l’éclairage, le style, le niveau de réalisme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DF9520-8ED3-E325-CC1C-5CCBDD2B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9" y="4916312"/>
            <a:ext cx="1658999" cy="16430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CA0A31F-C57A-B684-D736-8DEBAD146537}"/>
              </a:ext>
            </a:extLst>
          </p:cNvPr>
          <p:cNvSpPr txBox="1"/>
          <p:nvPr/>
        </p:nvSpPr>
        <p:spPr>
          <a:xfrm>
            <a:off x="6757059" y="5168281"/>
            <a:ext cx="3170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generate</a:t>
            </a:r>
            <a:r>
              <a:rPr lang="fr-FR" dirty="0"/>
              <a:t> a </a:t>
            </a:r>
            <a:r>
              <a:rPr lang="fr-FR" dirty="0" err="1"/>
              <a:t>tree</a:t>
            </a:r>
            <a:r>
              <a:rPr lang="fr-FR" dirty="0"/>
              <a:t> in a </a:t>
            </a:r>
            <a:r>
              <a:rPr lang="fr-FR" dirty="0" err="1"/>
              <a:t>cloudy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sun</a:t>
            </a:r>
            <a:r>
              <a:rPr lang="fr-FR" dirty="0"/>
              <a:t> </a:t>
            </a:r>
            <a:r>
              <a:rPr lang="fr-FR" dirty="0" err="1"/>
              <a:t>raising</a:t>
            </a:r>
            <a:r>
              <a:rPr lang="fr-FR" dirty="0"/>
              <a:t> up </a:t>
            </a:r>
            <a:r>
              <a:rPr lang="fr-FR" dirty="0" err="1"/>
              <a:t>with</a:t>
            </a:r>
            <a:r>
              <a:rPr lang="fr-FR" dirty="0"/>
              <a:t> an anime style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CFC6762-1F0E-DE7E-35AC-F48DD548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775" y="4916312"/>
            <a:ext cx="1658999" cy="164309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764528B-8FA5-CFC2-ADA9-7375BB342ECF}"/>
              </a:ext>
            </a:extLst>
          </p:cNvPr>
          <p:cNvSpPr txBox="1"/>
          <p:nvPr/>
        </p:nvSpPr>
        <p:spPr>
          <a:xfrm>
            <a:off x="2715902" y="5168281"/>
            <a:ext cx="3170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generate</a:t>
            </a:r>
            <a:r>
              <a:rPr lang="fr-FR" dirty="0"/>
              <a:t> a </a:t>
            </a:r>
            <a:r>
              <a:rPr lang="fr-FR" dirty="0" err="1"/>
              <a:t>tree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50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7e90fe0525_0_47"/>
          <p:cNvSpPr txBox="1">
            <a:spLocks noGrp="1"/>
          </p:cNvSpPr>
          <p:nvPr>
            <p:ph type="title"/>
          </p:nvPr>
        </p:nvSpPr>
        <p:spPr>
          <a:xfrm>
            <a:off x="322461" y="0"/>
            <a:ext cx="105156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 dirty="0"/>
              <a:t>Le principe du ‘GIGO’</a:t>
            </a:r>
            <a:endParaRPr dirty="0"/>
          </a:p>
        </p:txBody>
      </p:sp>
      <p:sp>
        <p:nvSpPr>
          <p:cNvPr id="623" name="Google Shape;623;g27e90fe0525_0_47"/>
          <p:cNvSpPr txBox="1"/>
          <p:nvPr/>
        </p:nvSpPr>
        <p:spPr>
          <a:xfrm>
            <a:off x="1014162" y="5968156"/>
            <a:ext cx="5271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“Garbage-In, Garbage-Out !”</a:t>
            </a:r>
            <a:endParaRPr sz="28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g27e90fe0525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2135" y="2513022"/>
            <a:ext cx="1295100" cy="12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7e90fe0525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648" y="2460053"/>
            <a:ext cx="1378063" cy="137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7e90fe0525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4659" y="2460053"/>
            <a:ext cx="1378063" cy="1378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7" name="Google Shape;627;g27e90fe0525_0_47"/>
          <p:cNvCxnSpPr>
            <a:stCxn id="625" idx="3"/>
            <a:endCxn id="624" idx="1"/>
          </p:cNvCxnSpPr>
          <p:nvPr/>
        </p:nvCxnSpPr>
        <p:spPr>
          <a:xfrm>
            <a:off x="1854711" y="3149085"/>
            <a:ext cx="1147500" cy="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28" name="Google Shape;628;g27e90fe0525_0_47"/>
          <p:cNvCxnSpPr>
            <a:stCxn id="624" idx="3"/>
            <a:endCxn id="626" idx="1"/>
          </p:cNvCxnSpPr>
          <p:nvPr/>
        </p:nvCxnSpPr>
        <p:spPr>
          <a:xfrm>
            <a:off x="4297235" y="3149085"/>
            <a:ext cx="1147500" cy="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29" name="Google Shape;629;g27e90fe0525_0_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647" y="4129663"/>
            <a:ext cx="1378063" cy="137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7e90fe0525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2134" y="4182632"/>
            <a:ext cx="1295100" cy="12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27e90fe0525_0_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4658" y="4129663"/>
            <a:ext cx="1378063" cy="1378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g27e90fe0525_0_47"/>
          <p:cNvCxnSpPr>
            <a:stCxn id="629" idx="3"/>
            <a:endCxn id="630" idx="1"/>
          </p:cNvCxnSpPr>
          <p:nvPr/>
        </p:nvCxnSpPr>
        <p:spPr>
          <a:xfrm>
            <a:off x="1854710" y="4818695"/>
            <a:ext cx="1147500" cy="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3" name="Google Shape;633;g27e90fe0525_0_47"/>
          <p:cNvCxnSpPr>
            <a:stCxn id="630" idx="3"/>
            <a:endCxn id="631" idx="1"/>
          </p:cNvCxnSpPr>
          <p:nvPr/>
        </p:nvCxnSpPr>
        <p:spPr>
          <a:xfrm>
            <a:off x="4297234" y="4818695"/>
            <a:ext cx="1147500" cy="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34" name="Google Shape;634;g27e90fe0525_0_47" descr="Hambone - True Capitalist Radio Wik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2774" y="52150"/>
            <a:ext cx="1272125" cy="12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27e90fe0525_0_47"/>
          <p:cNvSpPr txBox="1"/>
          <p:nvPr/>
        </p:nvSpPr>
        <p:spPr>
          <a:xfrm>
            <a:off x="476646" y="1660823"/>
            <a:ext cx="137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Qualités des données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27e90fe0525_0_47"/>
          <p:cNvSpPr txBox="1"/>
          <p:nvPr/>
        </p:nvSpPr>
        <p:spPr>
          <a:xfrm>
            <a:off x="2672854" y="1660823"/>
            <a:ext cx="195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Algorithme de Machine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27e90fe0525_0_47"/>
          <p:cNvSpPr txBox="1"/>
          <p:nvPr/>
        </p:nvSpPr>
        <p:spPr>
          <a:xfrm>
            <a:off x="5156859" y="1660823"/>
            <a:ext cx="195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Pouvoir prédictif / utilité / risques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1E4750-32C6-DDE6-A710-36359A96EB78}"/>
              </a:ext>
            </a:extLst>
          </p:cNvPr>
          <p:cNvGrpSpPr/>
          <p:nvPr/>
        </p:nvGrpSpPr>
        <p:grpSpPr>
          <a:xfrm>
            <a:off x="7970145" y="204075"/>
            <a:ext cx="5621139" cy="5480700"/>
            <a:chOff x="7970145" y="204075"/>
            <a:chExt cx="5621139" cy="548070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117FF66-8BDA-5674-89A2-78ADB0FBA151}"/>
                </a:ext>
              </a:extLst>
            </p:cNvPr>
            <p:cNvSpPr txBox="1"/>
            <p:nvPr/>
          </p:nvSpPr>
          <p:spPr>
            <a:xfrm>
              <a:off x="7970145" y="1991456"/>
              <a:ext cx="4173754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b="1" i="0" u="none" strike="noStrike" dirty="0">
                  <a:solidFill>
                    <a:srgbClr val="000000"/>
                  </a:solidFill>
                  <a:effectLst/>
                </a:rPr>
                <a:t>Q : Qui est l'inventeur du téléphone portable ?</a:t>
              </a:r>
              <a:endParaRPr lang="fr-FR" b="0" i="0" u="none" strike="noStrike" dirty="0">
                <a:solidFill>
                  <a:srgbClr val="000000"/>
                </a:solidFill>
                <a:effectLst/>
              </a:endParaRPr>
            </a:p>
            <a:p>
              <a:pPr algn="l"/>
              <a:r>
                <a:rPr lang="fr-FR" b="1" i="0" u="none" strike="noStrike" dirty="0">
                  <a:solidFill>
                    <a:srgbClr val="000000"/>
                  </a:solidFill>
                  <a:effectLst/>
                </a:rPr>
                <a:t>Réponse hallucinée du modèle :</a:t>
              </a:r>
            </a:p>
            <a:p>
              <a:pPr algn="l"/>
              <a:r>
                <a:rPr lang="fr-FR" b="1" i="0" u="none" strike="noStrike" dirty="0">
                  <a:solidFill>
                    <a:srgbClr val="000000"/>
                  </a:solidFill>
                  <a:effectLst/>
                </a:rPr>
                <a:t>R : Le téléphone portable a été inventé par Steve Jobs en 2007 avec la création de l'iPhone.</a:t>
              </a:r>
            </a:p>
            <a:p>
              <a:pPr algn="l"/>
              <a:endParaRPr lang="fr-FR" b="0" i="0" u="none" strike="noStrike" dirty="0">
                <a:solidFill>
                  <a:srgbClr val="000000"/>
                </a:solidFill>
                <a:effectLst/>
              </a:endParaRPr>
            </a:p>
            <a:p>
              <a:pPr algn="l"/>
              <a:r>
                <a:rPr lang="fr-FR" b="0" i="0" u="none" strike="noStrike" dirty="0">
                  <a:solidFill>
                    <a:srgbClr val="000000"/>
                  </a:solidFill>
                  <a:effectLst/>
                </a:rPr>
                <a:t>Steve Jobs a joué un rôle clé dans l'introduction de l'iPhone, </a:t>
              </a:r>
            </a:p>
            <a:p>
              <a:pPr algn="l"/>
              <a:endParaRPr lang="fr-FR" dirty="0">
                <a:solidFill>
                  <a:srgbClr val="000000"/>
                </a:solidFill>
              </a:endParaRPr>
            </a:p>
            <a:p>
              <a:pPr algn="l"/>
              <a:r>
                <a:rPr lang="fr-FR" b="0" i="0" u="none" strike="noStrike" dirty="0">
                  <a:solidFill>
                    <a:srgbClr val="000000"/>
                  </a:solidFill>
                  <a:effectLst/>
                </a:rPr>
                <a:t>Le premier téléphone portable a été développé par Martin Cooper, un ingénieur de Motorola, en 1973. </a:t>
              </a:r>
            </a:p>
          </p:txBody>
        </p:sp>
        <p:sp>
          <p:nvSpPr>
            <p:cNvPr id="4" name="Google Shape;621;g27e90fe0525_0_47">
              <a:extLst>
                <a:ext uri="{FF2B5EF4-FFF2-40B4-BE49-F238E27FC236}">
                  <a16:creationId xmlns:a16="http://schemas.microsoft.com/office/drawing/2014/main" id="{16147043-0460-9BFF-9237-9DDD0AEF7A15}"/>
                </a:ext>
              </a:extLst>
            </p:cNvPr>
            <p:cNvSpPr txBox="1">
              <a:spLocks/>
            </p:cNvSpPr>
            <p:nvPr/>
          </p:nvSpPr>
          <p:spPr>
            <a:xfrm>
              <a:off x="7970145" y="204075"/>
              <a:ext cx="5621139" cy="11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45700" tIns="45700" rIns="45700" bIns="45700" rtlCol="0" anchor="ctr" anchorCtr="0">
              <a:norm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 sz="4399" b="0" i="0" u="none" strike="noStrike" kern="1200" cap="non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lvl="1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2pPr>
              <a:lvl3pPr lvl="2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3pPr>
              <a:lvl4pPr lvl="3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4pPr>
              <a:lvl5pPr lvl="4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5pPr>
              <a:lvl6pPr lvl="5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6pPr>
              <a:lvl7pPr lvl="6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7pPr>
              <a:lvl8pPr lvl="7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8pPr>
              <a:lvl9pPr lvl="8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4399"/>
                <a:buNone/>
                <a:defRPr/>
              </a:lvl9pPr>
            </a:lstStyle>
            <a:p>
              <a:r>
                <a:rPr lang="fr-FR" dirty="0"/>
                <a:t>Hallucinations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7b8172e565_0_17"/>
          <p:cNvSpPr txBox="1">
            <a:spLocks noGrp="1"/>
          </p:cNvSpPr>
          <p:nvPr>
            <p:ph type="title"/>
          </p:nvPr>
        </p:nvSpPr>
        <p:spPr>
          <a:xfrm>
            <a:off x="364361" y="0"/>
            <a:ext cx="105156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 dirty="0"/>
              <a:t>A vous!</a:t>
            </a:r>
            <a:endParaRPr dirty="0"/>
          </a:p>
        </p:txBody>
      </p:sp>
      <p:sp>
        <p:nvSpPr>
          <p:cNvPr id="529" name="Google Shape;529;g27b8172e565_0_17"/>
          <p:cNvSpPr/>
          <p:nvPr/>
        </p:nvSpPr>
        <p:spPr>
          <a:xfrm>
            <a:off x="268150" y="1211450"/>
            <a:ext cx="7016228" cy="3315300"/>
          </a:xfrm>
          <a:prstGeom prst="roundRect">
            <a:avLst/>
          </a:prstGeom>
          <a:solidFill>
            <a:schemeClr val="lt2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Générez une image qui représente au mieux l’idée que vous vous faites d’une classe d’étudiants utilisant des outils d’intelligence artificielle pendant leur cours</a:t>
            </a:r>
            <a:r>
              <a:rPr lang="fr-FR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27b8172e565_0_17"/>
          <p:cNvSpPr/>
          <p:nvPr/>
        </p:nvSpPr>
        <p:spPr>
          <a:xfrm>
            <a:off x="5102239" y="3090322"/>
            <a:ext cx="4697369" cy="266685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Utilisez</a:t>
            </a:r>
            <a:r>
              <a:rPr lang="fr-F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33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DreamStudio</a:t>
            </a:r>
            <a:r>
              <a:rPr lang="fr-F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pour</a:t>
            </a:r>
            <a:r>
              <a:rPr lang="fr-F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générer des images</a:t>
            </a:r>
            <a:r>
              <a:rPr lang="fr-FR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A207149-446F-C2BD-9440-5C1DF40BB024}"/>
              </a:ext>
            </a:extLst>
          </p:cNvPr>
          <p:cNvGrpSpPr/>
          <p:nvPr/>
        </p:nvGrpSpPr>
        <p:grpSpPr>
          <a:xfrm>
            <a:off x="268150" y="4756937"/>
            <a:ext cx="8686069" cy="1848980"/>
            <a:chOff x="268150" y="4756937"/>
            <a:chExt cx="8686069" cy="184898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8C70B9-14BC-664C-3061-C91333D3BE46}"/>
                </a:ext>
              </a:extLst>
            </p:cNvPr>
            <p:cNvSpPr/>
            <p:nvPr/>
          </p:nvSpPr>
          <p:spPr>
            <a:xfrm>
              <a:off x="268150" y="4756937"/>
              <a:ext cx="8686069" cy="1848980"/>
            </a:xfrm>
            <a:custGeom>
              <a:avLst/>
              <a:gdLst>
                <a:gd name="connsiteX0" fmla="*/ 0 w 10469367"/>
                <a:gd name="connsiteY0" fmla="*/ 0 h 2106202"/>
                <a:gd name="connsiteX1" fmla="*/ 5743254 w 10469367"/>
                <a:gd name="connsiteY1" fmla="*/ 30822 h 2106202"/>
                <a:gd name="connsiteX2" fmla="*/ 5917915 w 10469367"/>
                <a:gd name="connsiteY2" fmla="*/ 267128 h 2106202"/>
                <a:gd name="connsiteX3" fmla="*/ 6369978 w 10469367"/>
                <a:gd name="connsiteY3" fmla="*/ 636997 h 2106202"/>
                <a:gd name="connsiteX4" fmla="*/ 7089169 w 10469367"/>
                <a:gd name="connsiteY4" fmla="*/ 1006867 h 2106202"/>
                <a:gd name="connsiteX5" fmla="*/ 7756989 w 10469367"/>
                <a:gd name="connsiteY5" fmla="*/ 1222624 h 2106202"/>
                <a:gd name="connsiteX6" fmla="*/ 8075488 w 10469367"/>
                <a:gd name="connsiteY6" fmla="*/ 1273995 h 2106202"/>
                <a:gd name="connsiteX7" fmla="*/ 9246742 w 10469367"/>
                <a:gd name="connsiteY7" fmla="*/ 1335640 h 2106202"/>
                <a:gd name="connsiteX8" fmla="*/ 9945385 w 10469367"/>
                <a:gd name="connsiteY8" fmla="*/ 1212350 h 2106202"/>
                <a:gd name="connsiteX9" fmla="*/ 10459092 w 10469367"/>
                <a:gd name="connsiteY9" fmla="*/ 1047964 h 2106202"/>
                <a:gd name="connsiteX10" fmla="*/ 10469367 w 10469367"/>
                <a:gd name="connsiteY10" fmla="*/ 2106202 h 2106202"/>
                <a:gd name="connsiteX11" fmla="*/ 71919 w 10469367"/>
                <a:gd name="connsiteY11" fmla="*/ 2075379 h 2106202"/>
                <a:gd name="connsiteX12" fmla="*/ 0 w 10469367"/>
                <a:gd name="connsiteY12" fmla="*/ 0 h 2106202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7705618 w 10417996"/>
                <a:gd name="connsiteY5" fmla="*/ 1202075 h 2085653"/>
                <a:gd name="connsiteX6" fmla="*/ 8024117 w 10417996"/>
                <a:gd name="connsiteY6" fmla="*/ 1253446 h 2085653"/>
                <a:gd name="connsiteX7" fmla="*/ 9195371 w 10417996"/>
                <a:gd name="connsiteY7" fmla="*/ 1315091 h 2085653"/>
                <a:gd name="connsiteX8" fmla="*/ 9894014 w 10417996"/>
                <a:gd name="connsiteY8" fmla="*/ 1191801 h 2085653"/>
                <a:gd name="connsiteX9" fmla="*/ 10407721 w 10417996"/>
                <a:gd name="connsiteY9" fmla="*/ 1027415 h 2085653"/>
                <a:gd name="connsiteX10" fmla="*/ 10417996 w 10417996"/>
                <a:gd name="connsiteY10" fmla="*/ 2085653 h 2085653"/>
                <a:gd name="connsiteX11" fmla="*/ 20548 w 10417996"/>
                <a:gd name="connsiteY11" fmla="*/ 2054830 h 2085653"/>
                <a:gd name="connsiteX12" fmla="*/ 0 w 10417996"/>
                <a:gd name="connsiteY12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7705618 w 10417996"/>
                <a:gd name="connsiteY5" fmla="*/ 1202075 h 2085653"/>
                <a:gd name="connsiteX6" fmla="*/ 8024117 w 10417996"/>
                <a:gd name="connsiteY6" fmla="*/ 1253446 h 2085653"/>
                <a:gd name="connsiteX7" fmla="*/ 9195371 w 10417996"/>
                <a:gd name="connsiteY7" fmla="*/ 1315091 h 2085653"/>
                <a:gd name="connsiteX8" fmla="*/ 9894014 w 10417996"/>
                <a:gd name="connsiteY8" fmla="*/ 1191801 h 2085653"/>
                <a:gd name="connsiteX9" fmla="*/ 10407721 w 10417996"/>
                <a:gd name="connsiteY9" fmla="*/ 1027415 h 2085653"/>
                <a:gd name="connsiteX10" fmla="*/ 10417996 w 10417996"/>
                <a:gd name="connsiteY10" fmla="*/ 2085653 h 2085653"/>
                <a:gd name="connsiteX11" fmla="*/ 20548 w 10417996"/>
                <a:gd name="connsiteY11" fmla="*/ 2054830 h 2085653"/>
                <a:gd name="connsiteX12" fmla="*/ 0 w 10417996"/>
                <a:gd name="connsiteY12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024117 w 10417996"/>
                <a:gd name="connsiteY5" fmla="*/ 1253446 h 2085653"/>
                <a:gd name="connsiteX6" fmla="*/ 9195371 w 10417996"/>
                <a:gd name="connsiteY6" fmla="*/ 1315091 h 2085653"/>
                <a:gd name="connsiteX7" fmla="*/ 9894014 w 10417996"/>
                <a:gd name="connsiteY7" fmla="*/ 1191801 h 2085653"/>
                <a:gd name="connsiteX8" fmla="*/ 10407721 w 10417996"/>
                <a:gd name="connsiteY8" fmla="*/ 1027415 h 2085653"/>
                <a:gd name="connsiteX9" fmla="*/ 10417996 w 10417996"/>
                <a:gd name="connsiteY9" fmla="*/ 2085653 h 2085653"/>
                <a:gd name="connsiteX10" fmla="*/ 20548 w 10417996"/>
                <a:gd name="connsiteY10" fmla="*/ 2054830 h 2085653"/>
                <a:gd name="connsiteX11" fmla="*/ 0 w 10417996"/>
                <a:gd name="connsiteY11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024117 w 10417996"/>
                <a:gd name="connsiteY5" fmla="*/ 1253446 h 2085653"/>
                <a:gd name="connsiteX6" fmla="*/ 9195371 w 10417996"/>
                <a:gd name="connsiteY6" fmla="*/ 1315091 h 2085653"/>
                <a:gd name="connsiteX7" fmla="*/ 9894014 w 10417996"/>
                <a:gd name="connsiteY7" fmla="*/ 1191801 h 2085653"/>
                <a:gd name="connsiteX8" fmla="*/ 10407721 w 10417996"/>
                <a:gd name="connsiteY8" fmla="*/ 1027415 h 2085653"/>
                <a:gd name="connsiteX9" fmla="*/ 10417996 w 10417996"/>
                <a:gd name="connsiteY9" fmla="*/ 2085653 h 2085653"/>
                <a:gd name="connsiteX10" fmla="*/ 20548 w 10417996"/>
                <a:gd name="connsiteY10" fmla="*/ 2054830 h 2085653"/>
                <a:gd name="connsiteX11" fmla="*/ 0 w 10417996"/>
                <a:gd name="connsiteY11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024117 w 10417996"/>
                <a:gd name="connsiteY5" fmla="*/ 1253446 h 2085653"/>
                <a:gd name="connsiteX6" fmla="*/ 9894014 w 10417996"/>
                <a:gd name="connsiteY6" fmla="*/ 1191801 h 2085653"/>
                <a:gd name="connsiteX7" fmla="*/ 10407721 w 10417996"/>
                <a:gd name="connsiteY7" fmla="*/ 1027415 h 2085653"/>
                <a:gd name="connsiteX8" fmla="*/ 10417996 w 10417996"/>
                <a:gd name="connsiteY8" fmla="*/ 2085653 h 2085653"/>
                <a:gd name="connsiteX9" fmla="*/ 20548 w 10417996"/>
                <a:gd name="connsiteY9" fmla="*/ 2054830 h 2085653"/>
                <a:gd name="connsiteX10" fmla="*/ 0 w 10417996"/>
                <a:gd name="connsiteY10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620018 w 10417996"/>
                <a:gd name="connsiteY5" fmla="*/ 1335639 h 2085653"/>
                <a:gd name="connsiteX6" fmla="*/ 9894014 w 10417996"/>
                <a:gd name="connsiteY6" fmla="*/ 1191801 h 2085653"/>
                <a:gd name="connsiteX7" fmla="*/ 10407721 w 10417996"/>
                <a:gd name="connsiteY7" fmla="*/ 1027415 h 2085653"/>
                <a:gd name="connsiteX8" fmla="*/ 10417996 w 10417996"/>
                <a:gd name="connsiteY8" fmla="*/ 2085653 h 2085653"/>
                <a:gd name="connsiteX9" fmla="*/ 20548 w 10417996"/>
                <a:gd name="connsiteY9" fmla="*/ 2054830 h 2085653"/>
                <a:gd name="connsiteX10" fmla="*/ 0 w 10417996"/>
                <a:gd name="connsiteY10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650841 w 10417996"/>
                <a:gd name="connsiteY5" fmla="*/ 1315091 h 2085653"/>
                <a:gd name="connsiteX6" fmla="*/ 9894014 w 10417996"/>
                <a:gd name="connsiteY6" fmla="*/ 1191801 h 2085653"/>
                <a:gd name="connsiteX7" fmla="*/ 10407721 w 10417996"/>
                <a:gd name="connsiteY7" fmla="*/ 1027415 h 2085653"/>
                <a:gd name="connsiteX8" fmla="*/ 10417996 w 10417996"/>
                <a:gd name="connsiteY8" fmla="*/ 2085653 h 2085653"/>
                <a:gd name="connsiteX9" fmla="*/ 20548 w 10417996"/>
                <a:gd name="connsiteY9" fmla="*/ 2054830 h 2085653"/>
                <a:gd name="connsiteX10" fmla="*/ 0 w 10417996"/>
                <a:gd name="connsiteY10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8650841 w 10417996"/>
                <a:gd name="connsiteY5" fmla="*/ 1315091 h 2085653"/>
                <a:gd name="connsiteX6" fmla="*/ 9894014 w 10417996"/>
                <a:gd name="connsiteY6" fmla="*/ 1191801 h 2085653"/>
                <a:gd name="connsiteX7" fmla="*/ 10407721 w 10417996"/>
                <a:gd name="connsiteY7" fmla="*/ 1027415 h 2085653"/>
                <a:gd name="connsiteX8" fmla="*/ 10417996 w 10417996"/>
                <a:gd name="connsiteY8" fmla="*/ 2085653 h 2085653"/>
                <a:gd name="connsiteX9" fmla="*/ 20548 w 10417996"/>
                <a:gd name="connsiteY9" fmla="*/ 2054830 h 2085653"/>
                <a:gd name="connsiteX10" fmla="*/ 0 w 10417996"/>
                <a:gd name="connsiteY10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894014 w 10417996"/>
                <a:gd name="connsiteY5" fmla="*/ 1191801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144000 w 10417996"/>
                <a:gd name="connsiteY5" fmla="*/ 1263720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144000 w 10417996"/>
                <a:gd name="connsiteY5" fmla="*/ 1263720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144000 w 10417996"/>
                <a:gd name="connsiteY5" fmla="*/ 1263720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051533 w 10417996"/>
                <a:gd name="connsiteY5" fmla="*/ 1284268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6318607 w 10417996"/>
                <a:gd name="connsiteY3" fmla="*/ 616448 h 2085653"/>
                <a:gd name="connsiteX4" fmla="*/ 7037798 w 10417996"/>
                <a:gd name="connsiteY4" fmla="*/ 986318 h 2085653"/>
                <a:gd name="connsiteX5" fmla="*/ 9051533 w 10417996"/>
                <a:gd name="connsiteY5" fmla="*/ 1284268 h 2085653"/>
                <a:gd name="connsiteX6" fmla="*/ 10407721 w 10417996"/>
                <a:gd name="connsiteY6" fmla="*/ 1027415 h 2085653"/>
                <a:gd name="connsiteX7" fmla="*/ 10417996 w 10417996"/>
                <a:gd name="connsiteY7" fmla="*/ 2085653 h 2085653"/>
                <a:gd name="connsiteX8" fmla="*/ 20548 w 10417996"/>
                <a:gd name="connsiteY8" fmla="*/ 2054830 h 2085653"/>
                <a:gd name="connsiteX9" fmla="*/ 0 w 10417996"/>
                <a:gd name="connsiteY9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7037798 w 10417996"/>
                <a:gd name="connsiteY3" fmla="*/ 986318 h 2085653"/>
                <a:gd name="connsiteX4" fmla="*/ 9051533 w 10417996"/>
                <a:gd name="connsiteY4" fmla="*/ 1284268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7017249 w 10417996"/>
                <a:gd name="connsiteY3" fmla="*/ 1027415 h 2085653"/>
                <a:gd name="connsiteX4" fmla="*/ 9051533 w 10417996"/>
                <a:gd name="connsiteY4" fmla="*/ 1284268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5866544 w 10417996"/>
                <a:gd name="connsiteY2" fmla="*/ 246579 h 2085653"/>
                <a:gd name="connsiteX3" fmla="*/ 7017249 w 10417996"/>
                <a:gd name="connsiteY3" fmla="*/ 1027415 h 2085653"/>
                <a:gd name="connsiteX4" fmla="*/ 9051533 w 10417996"/>
                <a:gd name="connsiteY4" fmla="*/ 1284268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7017249 w 10417996"/>
                <a:gd name="connsiteY2" fmla="*/ 1027415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7017249 w 10417996"/>
                <a:gd name="connsiteY2" fmla="*/ 1027415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678202 w 10417996"/>
                <a:gd name="connsiteY2" fmla="*/ 986318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09025 w 10417996"/>
                <a:gd name="connsiteY2" fmla="*/ 934948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09025 w 10417996"/>
                <a:gd name="connsiteY2" fmla="*/ 934948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284268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345913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345913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345913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93852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19299 w 10417996"/>
                <a:gd name="connsiteY2" fmla="*/ 863030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91218 w 10417996"/>
                <a:gd name="connsiteY2" fmla="*/ 863030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91218 w 10417996"/>
                <a:gd name="connsiteY2" fmla="*/ 863030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9051533 w 10417996"/>
                <a:gd name="connsiteY3" fmla="*/ 1304817 h 2085653"/>
                <a:gd name="connsiteX4" fmla="*/ 10407721 w 10417996"/>
                <a:gd name="connsiteY4" fmla="*/ 1027415 h 2085653"/>
                <a:gd name="connsiteX5" fmla="*/ 10417996 w 10417996"/>
                <a:gd name="connsiteY5" fmla="*/ 2085653 h 2085653"/>
                <a:gd name="connsiteX6" fmla="*/ 20548 w 10417996"/>
                <a:gd name="connsiteY6" fmla="*/ 2054830 h 2085653"/>
                <a:gd name="connsiteX7" fmla="*/ 0 w 10417996"/>
                <a:gd name="connsiteY7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18633 w 10417996"/>
                <a:gd name="connsiteY3" fmla="*/ 1160979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18633 w 10417996"/>
                <a:gd name="connsiteY3" fmla="*/ 1191801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18633 w 10417996"/>
                <a:gd name="connsiteY3" fmla="*/ 1191801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18633 w 10417996"/>
                <a:gd name="connsiteY3" fmla="*/ 1191801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18633 w 10417996"/>
                <a:gd name="connsiteY3" fmla="*/ 1191801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  <a:gd name="connsiteX0" fmla="*/ 0 w 10417996"/>
                <a:gd name="connsiteY0" fmla="*/ 0 h 2085653"/>
                <a:gd name="connsiteX1" fmla="*/ 5691883 w 10417996"/>
                <a:gd name="connsiteY1" fmla="*/ 10273 h 2085653"/>
                <a:gd name="connsiteX2" fmla="*/ 6750121 w 10417996"/>
                <a:gd name="connsiteY2" fmla="*/ 873305 h 2085653"/>
                <a:gd name="connsiteX3" fmla="*/ 7808359 w 10417996"/>
                <a:gd name="connsiteY3" fmla="*/ 1222624 h 2085653"/>
                <a:gd name="connsiteX4" fmla="*/ 9051533 w 10417996"/>
                <a:gd name="connsiteY4" fmla="*/ 1304817 h 2085653"/>
                <a:gd name="connsiteX5" fmla="*/ 10407721 w 10417996"/>
                <a:gd name="connsiteY5" fmla="*/ 1027415 h 2085653"/>
                <a:gd name="connsiteX6" fmla="*/ 10417996 w 10417996"/>
                <a:gd name="connsiteY6" fmla="*/ 2085653 h 2085653"/>
                <a:gd name="connsiteX7" fmla="*/ 20548 w 10417996"/>
                <a:gd name="connsiteY7" fmla="*/ 2054830 h 2085653"/>
                <a:gd name="connsiteX8" fmla="*/ 0 w 10417996"/>
                <a:gd name="connsiteY8" fmla="*/ 0 h 208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17996" h="2085653">
                  <a:moveTo>
                    <a:pt x="0" y="0"/>
                  </a:moveTo>
                  <a:lnTo>
                    <a:pt x="5691883" y="10273"/>
                  </a:lnTo>
                  <a:cubicBezTo>
                    <a:pt x="6051479" y="380142"/>
                    <a:pt x="6397375" y="671247"/>
                    <a:pt x="6750121" y="873305"/>
                  </a:cubicBezTo>
                  <a:cubicBezTo>
                    <a:pt x="7102867" y="1075364"/>
                    <a:pt x="7424790" y="1160979"/>
                    <a:pt x="7808359" y="1222624"/>
                  </a:cubicBezTo>
                  <a:cubicBezTo>
                    <a:pt x="8191928" y="1284269"/>
                    <a:pt x="8618306" y="1337352"/>
                    <a:pt x="9051533" y="1304817"/>
                  </a:cubicBezTo>
                  <a:cubicBezTo>
                    <a:pt x="9484760" y="1272282"/>
                    <a:pt x="9986481" y="1106183"/>
                    <a:pt x="10407721" y="1027415"/>
                  </a:cubicBezTo>
                  <a:lnTo>
                    <a:pt x="10417996" y="2085653"/>
                  </a:lnTo>
                  <a:lnTo>
                    <a:pt x="20548" y="20548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5" name="Google Shape;535;g27b8172e565_0_17"/>
            <p:cNvSpPr txBox="1"/>
            <p:nvPr/>
          </p:nvSpPr>
          <p:spPr>
            <a:xfrm>
              <a:off x="347902" y="4971294"/>
              <a:ext cx="8046034" cy="1367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</a:p>
            <a:p>
              <a:pPr marL="0" marR="0" lvl="0" indent="0" algn="l" rtl="0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r>
                <a:rPr lang="fr-FR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DreamStudio</a:t>
              </a:r>
              <a: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: </a:t>
              </a:r>
              <a:r>
                <a:rPr lang="fr-FR" sz="1800" b="0" i="0" u="sng" strike="noStrike" cap="none" dirty="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https://beta.dreamstudio.ai/</a:t>
              </a:r>
              <a: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       ou </a:t>
              </a:r>
              <a:r>
                <a:rPr lang="fr-FR" sz="1800" b="0" i="0" u="sng" strike="noStrike" cap="none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https://stablediffusionweb.com/#demo</a:t>
              </a:r>
              <a:r>
                <a:rPr lang="fr-FR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(plan B - plus long)</a:t>
              </a:r>
              <a:endParaRPr lang="fr-F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g27b8172e565_0_17"/>
          <p:cNvSpPr/>
          <p:nvPr/>
        </p:nvSpPr>
        <p:spPr>
          <a:xfrm>
            <a:off x="649033" y="5646550"/>
            <a:ext cx="498668" cy="373312"/>
          </a:xfrm>
          <a:prstGeom prst="homePlate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ym typeface="Calibri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7707E-93BA-BF84-9278-267558505B92}"/>
              </a:ext>
            </a:extLst>
          </p:cNvPr>
          <p:cNvGrpSpPr/>
          <p:nvPr/>
        </p:nvGrpSpPr>
        <p:grpSpPr>
          <a:xfrm>
            <a:off x="7423898" y="117754"/>
            <a:ext cx="4768102" cy="5128374"/>
            <a:chOff x="7423898" y="117754"/>
            <a:chExt cx="4768102" cy="512837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BD728B9A-6449-DE1E-4FC4-66A68D453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3898" y="117754"/>
              <a:ext cx="2236190" cy="227157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FDD259-65E4-EB0E-926A-4484CBC0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9608" y="117754"/>
              <a:ext cx="2236190" cy="2271573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804C159-E28F-3D0B-4F95-E3F6343C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1997" y="2869100"/>
              <a:ext cx="2340003" cy="2377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9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/>
      <p:bldP spid="532" grpId="0" animBg="1"/>
      <p:bldP spid="5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7b8172e565_0_4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/>
              <a:t>Restitution atelier IA Générative</a:t>
            </a:r>
            <a:endParaRPr/>
          </a:p>
        </p:txBody>
      </p:sp>
      <p:sp>
        <p:nvSpPr>
          <p:cNvPr id="543" name="Google Shape;543;g27b8172e565_0_454"/>
          <p:cNvSpPr/>
          <p:nvPr/>
        </p:nvSpPr>
        <p:spPr>
          <a:xfrm>
            <a:off x="322450" y="1247421"/>
            <a:ext cx="7650296" cy="1401300"/>
          </a:xfrm>
          <a:prstGeom prst="roundRect">
            <a:avLst/>
          </a:prstGeom>
          <a:solidFill>
            <a:schemeClr val="lt2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556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une capture d’écran de l’image générée avec son prompt </a:t>
            </a:r>
            <a:endParaRPr dirty="0"/>
          </a:p>
          <a:p>
            <a:pPr marL="457200" marR="0" lvl="0" indent="-3556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Scannez le QR code ci-dessous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Uploadez votre image sur </a:t>
            </a:r>
            <a:r>
              <a:rPr lang="fr-FR" sz="2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Wooclap</a:t>
            </a:r>
            <a:r>
              <a:rPr lang="fr-FR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(QR code)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D35FD1-7B69-B383-B908-52EE2A58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5" y="2706288"/>
            <a:ext cx="10199914" cy="39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99"/>
              <a:buFont typeface="Calibri"/>
              <a:buNone/>
            </a:pPr>
            <a:r>
              <a:rPr lang="fr-FR" sz="4800" dirty="0"/>
              <a:t>Discussion</a:t>
            </a:r>
            <a:br>
              <a:rPr lang="fr-FR" sz="4800" dirty="0"/>
            </a:br>
            <a:r>
              <a:rPr lang="fr-FR" sz="4800" dirty="0"/>
              <a:t>Questions/Réponses</a:t>
            </a:r>
            <a:endParaRPr dirty="0"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27b8172e565_0_0" descr="Trump en prison, le pape en égérie de mode : une intelligence artificielle  sème la zizanie sur Internet - L'Avenir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0468" t="1277" r="64102" b="1704"/>
          <a:stretch/>
        </p:blipFill>
        <p:spPr>
          <a:xfrm>
            <a:off x="5984877" y="1907459"/>
            <a:ext cx="2629743" cy="4869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5" name="Google Shape;135;g27b8172e565_0_0" descr="Le pape en doudoune, Emmanuel Macron en manifestation... comment  reconnaître des images générées par des IA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69693"/>
          <a:stretch/>
        </p:blipFill>
        <p:spPr>
          <a:xfrm>
            <a:off x="3145070" y="1907459"/>
            <a:ext cx="2624260" cy="4869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6" name="Google Shape;136;g27b8172e565_0_0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8582" r="28097"/>
          <a:stretch/>
        </p:blipFill>
        <p:spPr>
          <a:xfrm>
            <a:off x="116840" y="1907459"/>
            <a:ext cx="2812683" cy="4869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1" name="Google Shape;141;g27b8172e565_0_0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0167" y="1907459"/>
            <a:ext cx="3244994" cy="4869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" name="Google Shape;133;g27b8172e565_0_0"/>
          <p:cNvSpPr txBox="1">
            <a:spLocks noGrp="1"/>
          </p:cNvSpPr>
          <p:nvPr>
            <p:ph type="title"/>
          </p:nvPr>
        </p:nvSpPr>
        <p:spPr>
          <a:xfrm>
            <a:off x="322460" y="0"/>
            <a:ext cx="101931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 sz="4300" dirty="0"/>
              <a:t>Vrai ou fake ?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04EE47-7F86-9950-0614-080F8375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0" y="2077487"/>
            <a:ext cx="711160" cy="7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mp.mp4">
            <a:hlinkClick r:id="" action="ppaction://media"/>
            <a:extLst>
              <a:ext uri="{FF2B5EF4-FFF2-40B4-BE49-F238E27FC236}">
                <a16:creationId xmlns:a16="http://schemas.microsoft.com/office/drawing/2014/main" id="{440FF401-FA82-AE09-D953-6C8B91F66A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06" y="2449486"/>
            <a:ext cx="6354871" cy="357461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B1839EB-81F5-0226-B734-6EF48297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Vrai ou fake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1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89d0324874_1_1"/>
          <p:cNvPicPr preferRelativeResize="0"/>
          <p:nvPr/>
        </p:nvPicPr>
        <p:blipFill rotWithShape="1">
          <a:blip r:embed="rId3">
            <a:alphaModFix/>
          </a:blip>
          <a:srcRect r="68248" b="62981"/>
          <a:stretch/>
        </p:blipFill>
        <p:spPr>
          <a:xfrm>
            <a:off x="12525" y="-2024"/>
            <a:ext cx="3871217" cy="25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46;g289d0324874_1_1">
            <a:extLst>
              <a:ext uri="{FF2B5EF4-FFF2-40B4-BE49-F238E27FC236}">
                <a16:creationId xmlns:a16="http://schemas.microsoft.com/office/drawing/2014/main" id="{83B52B46-84C2-C6D4-8636-91FAC52AF5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855" r="26667" b="62981"/>
          <a:stretch/>
        </p:blipFill>
        <p:spPr>
          <a:xfrm>
            <a:off x="3883742" y="0"/>
            <a:ext cx="5057058" cy="25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6;g289d0324874_1_1">
            <a:extLst>
              <a:ext uri="{FF2B5EF4-FFF2-40B4-BE49-F238E27FC236}">
                <a16:creationId xmlns:a16="http://schemas.microsoft.com/office/drawing/2014/main" id="{508D4D63-992F-86C0-5FD3-CBC8D0909B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35" r="101" b="62981"/>
          <a:stretch/>
        </p:blipFill>
        <p:spPr>
          <a:xfrm>
            <a:off x="8940800" y="0"/>
            <a:ext cx="3238675" cy="25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6;g289d0324874_1_1">
            <a:extLst>
              <a:ext uri="{FF2B5EF4-FFF2-40B4-BE49-F238E27FC236}">
                <a16:creationId xmlns:a16="http://schemas.microsoft.com/office/drawing/2014/main" id="{CE06CE4E-6E37-055F-3F6A-0A873E55BF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6990" r="68043" b="26021"/>
          <a:stretch/>
        </p:blipFill>
        <p:spPr>
          <a:xfrm>
            <a:off x="0" y="2536724"/>
            <a:ext cx="3896266" cy="25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6;g289d0324874_1_1">
            <a:extLst>
              <a:ext uri="{FF2B5EF4-FFF2-40B4-BE49-F238E27FC236}">
                <a16:creationId xmlns:a16="http://schemas.microsoft.com/office/drawing/2014/main" id="{1D5CB0EC-E67F-F116-476F-01DA6ED642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957" t="36990" r="35417" b="28000"/>
          <a:stretch/>
        </p:blipFill>
        <p:spPr>
          <a:xfrm>
            <a:off x="3896266" y="2536724"/>
            <a:ext cx="3977733" cy="240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g289d0324874_1_1">
            <a:extLst>
              <a:ext uri="{FF2B5EF4-FFF2-40B4-BE49-F238E27FC236}">
                <a16:creationId xmlns:a16="http://schemas.microsoft.com/office/drawing/2014/main" id="{414FBC91-A64E-8E8B-EBF4-F6F64A51FB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111"/>
          <a:stretch/>
        </p:blipFill>
        <p:spPr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6;g289d0324874_1_1">
            <a:extLst>
              <a:ext uri="{FF2B5EF4-FFF2-40B4-BE49-F238E27FC236}">
                <a16:creationId xmlns:a16="http://schemas.microsoft.com/office/drawing/2014/main" id="{0B3F7D85-F877-F0FB-DB9E-F71D7EF152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3978" r="68043" b="8919"/>
          <a:stretch/>
        </p:blipFill>
        <p:spPr>
          <a:xfrm>
            <a:off x="0" y="5073448"/>
            <a:ext cx="3883742" cy="117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g289d0324874_1_1">
            <a:extLst>
              <a:ext uri="{FF2B5EF4-FFF2-40B4-BE49-F238E27FC236}">
                <a16:creationId xmlns:a16="http://schemas.microsoft.com/office/drawing/2014/main" id="{37D63E1A-A747-C23F-16A9-9BB293D675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957" t="72000" r="35417" b="8919"/>
          <a:stretch/>
        </p:blipFill>
        <p:spPr>
          <a:xfrm>
            <a:off x="3879013" y="4938772"/>
            <a:ext cx="3994986" cy="130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6;g289d0324874_1_1">
            <a:extLst>
              <a:ext uri="{FF2B5EF4-FFF2-40B4-BE49-F238E27FC236}">
                <a16:creationId xmlns:a16="http://schemas.microsoft.com/office/drawing/2014/main" id="{705D1C75-1FDD-3B42-98D4-0AD6B95113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585" t="52623" r="101" b="8887"/>
          <a:stretch/>
        </p:blipFill>
        <p:spPr>
          <a:xfrm>
            <a:off x="7856745" y="3608318"/>
            <a:ext cx="4322730" cy="26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6;g289d0324874_1_1">
            <a:extLst>
              <a:ext uri="{FF2B5EF4-FFF2-40B4-BE49-F238E27FC236}">
                <a16:creationId xmlns:a16="http://schemas.microsoft.com/office/drawing/2014/main" id="{E8C40CA4-EE9D-D86A-B180-CF7A14D789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585" t="36990" r="101" b="47406"/>
          <a:stretch/>
        </p:blipFill>
        <p:spPr>
          <a:xfrm>
            <a:off x="7873999" y="2536724"/>
            <a:ext cx="4305476" cy="107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b8172e565_0_3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 dirty="0"/>
              <a:t>IA : tentative de définition</a:t>
            </a:r>
            <a:endParaRPr dirty="0"/>
          </a:p>
        </p:txBody>
      </p:sp>
      <p:sp>
        <p:nvSpPr>
          <p:cNvPr id="182" name="Google Shape;182;g27b8172e565_0_323"/>
          <p:cNvSpPr txBox="1"/>
          <p:nvPr/>
        </p:nvSpPr>
        <p:spPr>
          <a:xfrm>
            <a:off x="439342" y="3899600"/>
            <a:ext cx="7518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 L’IA est un système informatique</a:t>
            </a:r>
            <a:r>
              <a:rPr lang="fr-FR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capable d’exécuter des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tâches qui demanderaient normalement </a:t>
            </a:r>
            <a:r>
              <a:rPr lang="fr-FR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l’intervention d’une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intelligence humaine </a:t>
            </a:r>
            <a:r>
              <a:rPr lang="fr-FR" sz="20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27b8172e565_0_323" descr="A picture containing text, electronics, circu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534" y="1413837"/>
            <a:ext cx="3091344" cy="1999138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84" name="Google Shape;184;g27b8172e565_0_323"/>
          <p:cNvPicPr preferRelativeResize="0"/>
          <p:nvPr/>
        </p:nvPicPr>
        <p:blipFill rotWithShape="1">
          <a:blip r:embed="rId4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300" t="24616" r="31129" b="34989"/>
          <a:stretch/>
        </p:blipFill>
        <p:spPr>
          <a:xfrm>
            <a:off x="2145144" y="1429862"/>
            <a:ext cx="1513135" cy="19991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85" name="Google Shape;185;g27b8172e565_0_3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8BA0B16-B292-4476-9CC8-26663D37F041}"/>
              </a:ext>
            </a:extLst>
          </p:cNvPr>
          <p:cNvGrpSpPr/>
          <p:nvPr/>
        </p:nvGrpSpPr>
        <p:grpSpPr>
          <a:xfrm>
            <a:off x="6844420" y="2121654"/>
            <a:ext cx="2390115" cy="1036801"/>
            <a:chOff x="6844420" y="2121654"/>
            <a:chExt cx="2390115" cy="10368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F6FF643-2AB2-D58F-144D-C6BA0A948381}"/>
                </a:ext>
              </a:extLst>
            </p:cNvPr>
            <p:cNvSpPr txBox="1"/>
            <p:nvPr/>
          </p:nvSpPr>
          <p:spPr>
            <a:xfrm>
              <a:off x="6844420" y="2121654"/>
              <a:ext cx="2390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chemeClr val="dk1"/>
                  </a:solidFill>
                </a:rPr>
                <a:t>IA Analytique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9127A51-0DE2-1F8E-6A7B-E8571D302024}"/>
                </a:ext>
              </a:extLst>
            </p:cNvPr>
            <p:cNvSpPr txBox="1"/>
            <p:nvPr/>
          </p:nvSpPr>
          <p:spPr>
            <a:xfrm>
              <a:off x="6844420" y="2758345"/>
              <a:ext cx="2390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chemeClr val="dk1"/>
                  </a:solidFill>
                </a:rPr>
                <a:t>IA Générative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322461" y="0"/>
            <a:ext cx="108273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 dirty="0"/>
              <a:t>Taxonomie de l’IA</a:t>
            </a:r>
            <a:endParaRPr dirty="0"/>
          </a:p>
        </p:txBody>
      </p:sp>
      <p:sp>
        <p:nvSpPr>
          <p:cNvPr id="242" name="Google Shape;242;p37"/>
          <p:cNvSpPr/>
          <p:nvPr/>
        </p:nvSpPr>
        <p:spPr>
          <a:xfrm>
            <a:off x="6395940" y="1321149"/>
            <a:ext cx="2366400" cy="1900800"/>
          </a:xfrm>
          <a:prstGeom prst="round1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IA Générale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37"/>
          <p:cNvCxnSpPr>
            <a:cxnSpLocks/>
            <a:stCxn id="249" idx="2"/>
            <a:endCxn id="244" idx="0"/>
          </p:cNvCxnSpPr>
          <p:nvPr/>
        </p:nvCxnSpPr>
        <p:spPr>
          <a:xfrm>
            <a:off x="4912796" y="3221961"/>
            <a:ext cx="1183200" cy="958652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37"/>
          <p:cNvCxnSpPr>
            <a:cxnSpLocks/>
            <a:endCxn id="252" idx="0"/>
          </p:cNvCxnSpPr>
          <p:nvPr/>
        </p:nvCxnSpPr>
        <p:spPr>
          <a:xfrm flipH="1">
            <a:off x="3180931" y="3221949"/>
            <a:ext cx="1731865" cy="958664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37"/>
          <p:cNvSpPr/>
          <p:nvPr/>
        </p:nvSpPr>
        <p:spPr>
          <a:xfrm flipH="1">
            <a:off x="3729596" y="1321161"/>
            <a:ext cx="2366400" cy="1900800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 Restreinte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1637350" y="4945750"/>
            <a:ext cx="1808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7"/>
          <p:cNvSpPr/>
          <p:nvPr/>
        </p:nvSpPr>
        <p:spPr>
          <a:xfrm>
            <a:off x="1822981" y="4180613"/>
            <a:ext cx="2715900" cy="5226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2600"/>
            </a:pPr>
            <a:r>
              <a:rPr lang="fr-FR" sz="18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  <a:sym typeface="Calibri"/>
              </a:rPr>
              <a:t>IA Analytique</a:t>
            </a:r>
            <a:endParaRPr sz="1800" b="1" dirty="0">
              <a:solidFill>
                <a:sysClr val="windowText" lastClr="00000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4" name="Google Shape;244;p37"/>
          <p:cNvSpPr/>
          <p:nvPr/>
        </p:nvSpPr>
        <p:spPr>
          <a:xfrm>
            <a:off x="4789196" y="4180613"/>
            <a:ext cx="2613600" cy="5226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1800" b="1" dirty="0">
                <a:solidFill>
                  <a:sysClr val="windowText" lastClr="000000"/>
                </a:solidFill>
                <a:sym typeface="Calibri"/>
              </a:rPr>
              <a:t>IA Générative</a:t>
            </a:r>
            <a:endParaRPr sz="1800" b="1" dirty="0">
              <a:solidFill>
                <a:sysClr val="windowText" lastClr="000000"/>
              </a:solidFill>
              <a:sym typeface="Calibri"/>
            </a:endParaRPr>
          </a:p>
        </p:txBody>
      </p:sp>
      <p:sp>
        <p:nvSpPr>
          <p:cNvPr id="253" name="Google Shape;253;p37"/>
          <p:cNvSpPr/>
          <p:nvPr/>
        </p:nvSpPr>
        <p:spPr>
          <a:xfrm>
            <a:off x="1822981" y="4740984"/>
            <a:ext cx="2715900" cy="1340417"/>
          </a:xfrm>
          <a:prstGeom prst="round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Analyse </a:t>
            </a:r>
            <a:r>
              <a:rPr lang="fr-FR" sz="17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des données existantes pour les </a:t>
            </a:r>
            <a:r>
              <a:rPr lang="fr-FR" sz="17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classer</a:t>
            </a:r>
            <a:r>
              <a:rPr lang="fr-FR" sz="17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ou effectuer des </a:t>
            </a:r>
            <a:r>
              <a:rPr lang="fr-FR" sz="17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prédictions</a:t>
            </a:r>
            <a:endParaRPr sz="14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7"/>
          <p:cNvSpPr/>
          <p:nvPr/>
        </p:nvSpPr>
        <p:spPr>
          <a:xfrm>
            <a:off x="4789196" y="4733400"/>
            <a:ext cx="2613600" cy="1351038"/>
          </a:xfrm>
          <a:prstGeom prst="round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fr-FR" sz="17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Invente </a:t>
            </a:r>
            <a:r>
              <a:rPr lang="fr-FR" sz="17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endParaRPr sz="1700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fr-FR" sz="17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peut </a:t>
            </a:r>
            <a:r>
              <a:rPr lang="fr-FR" sz="17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générer</a:t>
            </a:r>
            <a:r>
              <a:rPr lang="fr-FR" sz="17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du contenu original</a:t>
            </a:r>
            <a:endParaRPr sz="1700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8E9054-AE04-DA9A-2B78-C3FDA214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492" y="2420755"/>
            <a:ext cx="1617788" cy="1900801"/>
          </a:xfrm>
          <a:prstGeom prst="rect">
            <a:avLst/>
          </a:prstGeom>
        </p:spPr>
      </p:pic>
      <p:pic>
        <p:nvPicPr>
          <p:cNvPr id="8" name="Google Shape;248;p37">
            <a:extLst>
              <a:ext uri="{FF2B5EF4-FFF2-40B4-BE49-F238E27FC236}">
                <a16:creationId xmlns:a16="http://schemas.microsoft.com/office/drawing/2014/main" id="{9EE93C56-6593-BC6B-778A-0145DB0388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49332">
            <a:off x="8068611" y="2813316"/>
            <a:ext cx="1589442" cy="750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06D891-5EB3-5F1E-5E1E-C18A82EE6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589" y="1582535"/>
            <a:ext cx="1398684" cy="151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/>
      <p:bldP spid="249" grpId="0" animBg="1"/>
      <p:bldP spid="252" grpId="0" animBg="1"/>
      <p:bldP spid="244" grpId="0" animBg="1"/>
      <p:bldP spid="253" grpId="0" animBg="1"/>
      <p:bldP spid="2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7b8172e565_0_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/>
              <a:t>L’IA générative, ça change quoi?!</a:t>
            </a:r>
            <a:endParaRPr/>
          </a:p>
        </p:txBody>
      </p:sp>
      <p:sp>
        <p:nvSpPr>
          <p:cNvPr id="549" name="Google Shape;549;g27b8172e565_0_68"/>
          <p:cNvSpPr txBox="1"/>
          <p:nvPr/>
        </p:nvSpPr>
        <p:spPr>
          <a:xfrm>
            <a:off x="1087374" y="4473157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Pourquoi maintenant?​​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27b8172e565_0_68"/>
          <p:cNvSpPr txBox="1"/>
          <p:nvPr/>
        </p:nvSpPr>
        <p:spPr>
          <a:xfrm>
            <a:off x="6838350" y="6102100"/>
            <a:ext cx="49227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https://www.sequoiacap.com/article/generative-ai-a-creative-new-world/</a:t>
            </a:r>
            <a:r>
              <a:rPr lang="fr-FR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​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27b8172e565_0_68"/>
          <p:cNvSpPr txBox="1"/>
          <p:nvPr/>
        </p:nvSpPr>
        <p:spPr>
          <a:xfrm>
            <a:off x="2123725" y="4929200"/>
            <a:ext cx="4323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fr-F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Algorithmes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plus performants,​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fr-F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Beaucoup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plus de données,​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fr-F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Beaucoup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plus de capacités de calculs​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7b8172e565_0_68"/>
          <p:cNvSpPr txBox="1"/>
          <p:nvPr/>
        </p:nvSpPr>
        <p:spPr>
          <a:xfrm>
            <a:off x="407400" y="1429763"/>
            <a:ext cx="3648024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Quand l’IA s’empare d’une compétence qui semblait jusque-là réservée à l’humain: 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27b8172e565_0_68"/>
          <p:cNvSpPr txBox="1"/>
          <p:nvPr/>
        </p:nvSpPr>
        <p:spPr>
          <a:xfrm rot="-351946">
            <a:off x="2449537" y="2495650"/>
            <a:ext cx="2788701" cy="723293"/>
          </a:xfrm>
          <a:prstGeom prst="rect">
            <a:avLst/>
          </a:prstGeom>
          <a:solidFill>
            <a:srgbClr val="E73FEB"/>
          </a:solidFill>
          <a:ln w="38100" cap="flat" cmpd="sng">
            <a:solidFill>
              <a:srgbClr val="FAA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fr-FR" sz="3500" b="0" i="0" u="none" strike="noStrike" cap="none" dirty="0">
                <a:solidFill>
                  <a:srgbClr val="FAA919"/>
                </a:solidFill>
                <a:latin typeface="Pacifico"/>
                <a:ea typeface="Pacifico"/>
                <a:cs typeface="Pacifico"/>
                <a:sym typeface="Pacifico"/>
              </a:rPr>
              <a:t>La Créativité​</a:t>
            </a:r>
            <a:endParaRPr sz="3500" b="0" i="0" u="none" strike="noStrike" cap="none" dirty="0">
              <a:solidFill>
                <a:srgbClr val="FAA91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54" name="Google Shape;554;g27b8172e565_0_68" descr="Une image contenant texte, capture d’écran, diagramme, lig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0350" y="1196397"/>
            <a:ext cx="5358699" cy="5083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Google Shape;555;g27b8172e565_0_68"/>
          <p:cNvCxnSpPr/>
          <p:nvPr/>
        </p:nvCxnSpPr>
        <p:spPr>
          <a:xfrm rot="10800000" flipH="1">
            <a:off x="5266925" y="1688350"/>
            <a:ext cx="407400" cy="5319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556" name="Google Shape;556;g27b8172e565_0_68"/>
          <p:cNvCxnSpPr/>
          <p:nvPr/>
        </p:nvCxnSpPr>
        <p:spPr>
          <a:xfrm rot="10800000" flipH="1">
            <a:off x="5381700" y="2591675"/>
            <a:ext cx="714300" cy="1431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557" name="Google Shape;557;g27b8172e565_0_68"/>
          <p:cNvCxnSpPr/>
          <p:nvPr/>
        </p:nvCxnSpPr>
        <p:spPr>
          <a:xfrm rot="10800000">
            <a:off x="4055425" y="3359650"/>
            <a:ext cx="63900" cy="6465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558" name="Google Shape;558;g27b8172e565_0_68"/>
          <p:cNvCxnSpPr/>
          <p:nvPr/>
        </p:nvCxnSpPr>
        <p:spPr>
          <a:xfrm>
            <a:off x="1561725" y="2546275"/>
            <a:ext cx="645300" cy="1809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559" name="Google Shape;559;g27b8172e565_0_68"/>
          <p:cNvCxnSpPr/>
          <p:nvPr/>
        </p:nvCxnSpPr>
        <p:spPr>
          <a:xfrm rot="10800000" flipH="1">
            <a:off x="701650" y="3202775"/>
            <a:ext cx="1471200" cy="678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560" name="Google Shape;560;g27b8172e565_0_68"/>
          <p:cNvCxnSpPr/>
          <p:nvPr/>
        </p:nvCxnSpPr>
        <p:spPr>
          <a:xfrm rot="10800000">
            <a:off x="5033225" y="3212638"/>
            <a:ext cx="641100" cy="790800"/>
          </a:xfrm>
          <a:prstGeom prst="straightConnector1">
            <a:avLst/>
          </a:prstGeom>
          <a:noFill/>
          <a:ln w="38100" cap="flat" cmpd="sng">
            <a:solidFill>
              <a:srgbClr val="FAA919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561" name="Google Shape;561;g27b8172e565_0_68"/>
          <p:cNvSpPr/>
          <p:nvPr/>
        </p:nvSpPr>
        <p:spPr>
          <a:xfrm>
            <a:off x="2794275" y="3513550"/>
            <a:ext cx="475200" cy="338700"/>
          </a:xfrm>
          <a:prstGeom prst="star4">
            <a:avLst>
              <a:gd name="adj" fmla="val 12500"/>
            </a:avLst>
          </a:prstGeom>
          <a:solidFill>
            <a:srgbClr val="E73F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27b8172e565_0_68"/>
          <p:cNvSpPr/>
          <p:nvPr/>
        </p:nvSpPr>
        <p:spPr>
          <a:xfrm>
            <a:off x="4282075" y="2016250"/>
            <a:ext cx="475200" cy="338700"/>
          </a:xfrm>
          <a:prstGeom prst="star4">
            <a:avLst>
              <a:gd name="adj" fmla="val 12500"/>
            </a:avLst>
          </a:prstGeom>
          <a:solidFill>
            <a:srgbClr val="E73F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27b8172e565_0_68"/>
          <p:cNvSpPr/>
          <p:nvPr/>
        </p:nvSpPr>
        <p:spPr>
          <a:xfrm>
            <a:off x="1265750" y="2795625"/>
            <a:ext cx="475200" cy="338700"/>
          </a:xfrm>
          <a:prstGeom prst="star4">
            <a:avLst>
              <a:gd name="adj" fmla="val 125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27b8172e565_0_68"/>
          <p:cNvSpPr/>
          <p:nvPr/>
        </p:nvSpPr>
        <p:spPr>
          <a:xfrm>
            <a:off x="5342650" y="2990513"/>
            <a:ext cx="475200" cy="338700"/>
          </a:xfrm>
          <a:prstGeom prst="star4">
            <a:avLst>
              <a:gd name="adj" fmla="val 125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/>
      <p:bldP spid="550" grpId="0" animBg="1"/>
      <p:bldP spid="551" grpId="0" uiExpand="1" build="p"/>
      <p:bldP spid="553" grpId="0" animBg="1"/>
      <p:bldP spid="553" grpId="1" animBg="1"/>
      <p:bldP spid="561" grpId="0" animBg="1"/>
      <p:bldP spid="562" grpId="0" animBg="1"/>
      <p:bldP spid="563" grpId="0" animBg="1"/>
      <p:bldP spid="5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7b8172e565_0_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fr-FR"/>
              <a:t>La Génération de Texte: les LLMs</a:t>
            </a:r>
            <a:endParaRPr/>
          </a:p>
        </p:txBody>
      </p:sp>
      <p:sp>
        <p:nvSpPr>
          <p:cNvPr id="570" name="Google Shape;570;g27b8172e565_0_73"/>
          <p:cNvSpPr txBox="1"/>
          <p:nvPr/>
        </p:nvSpPr>
        <p:spPr>
          <a:xfrm>
            <a:off x="3596575" y="1044000"/>
            <a:ext cx="48663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6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arge </a:t>
            </a:r>
            <a:r>
              <a:rPr lang="fr-FR" sz="26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1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anguage</a:t>
            </a:r>
            <a:r>
              <a:rPr lang="fr-FR" sz="2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21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odel</a:t>
            </a:r>
            <a:r>
              <a:rPr lang="fr-FR" sz="21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1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27b8172e565_0_73"/>
          <p:cNvSpPr txBox="1"/>
          <p:nvPr/>
        </p:nvSpPr>
        <p:spPr>
          <a:xfrm>
            <a:off x="2924425" y="6519300"/>
            <a:ext cx="39156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https://arxiv.org/abs/2304.13712</a:t>
            </a:r>
            <a:r>
              <a:rPr lang="fr-FR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g27b8172e565_0_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8900" y="1635600"/>
            <a:ext cx="6234199" cy="49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18C58-BABD-FB4E-0BAF-08DC4312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ça marche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123A83-0C27-9B8D-EE9A-C3A50BA2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5" y="1559527"/>
            <a:ext cx="3490669" cy="42118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342070-D7AC-0B4C-0922-2C6F57DB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844" y="1462790"/>
            <a:ext cx="7772400" cy="37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20674</TotalTime>
  <Words>595</Words>
  <Application>Microsoft Macintosh PowerPoint</Application>
  <PresentationFormat>Grand écran</PresentationFormat>
  <Paragraphs>110</Paragraphs>
  <Slides>18</Slides>
  <Notes>14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 Display</vt:lpstr>
      <vt:lpstr>Aptos</vt:lpstr>
      <vt:lpstr>Arial</vt:lpstr>
      <vt:lpstr>Calibri</vt:lpstr>
      <vt:lpstr>Pacifico</vt:lpstr>
      <vt:lpstr>Wingdings</vt:lpstr>
      <vt:lpstr>Thème Office</vt:lpstr>
      <vt:lpstr>IA générative</vt:lpstr>
      <vt:lpstr>Vrai ou fake ?</vt:lpstr>
      <vt:lpstr>Vrai ou fake ?</vt:lpstr>
      <vt:lpstr>Présentation PowerPoint</vt:lpstr>
      <vt:lpstr>IA : tentative de définition</vt:lpstr>
      <vt:lpstr>Taxonomie de l’IA</vt:lpstr>
      <vt:lpstr>L’IA générative, ça change quoi?!</vt:lpstr>
      <vt:lpstr>La Génération de Texte: les LLMs</vt:lpstr>
      <vt:lpstr>Comment ça marche ?</vt:lpstr>
      <vt:lpstr>ChatGPT</vt:lpstr>
      <vt:lpstr>La Génération d’Images</vt:lpstr>
      <vt:lpstr>La Génération d’Images… </vt:lpstr>
      <vt:lpstr>Bien interroger l’IA générative</vt:lpstr>
      <vt:lpstr>Bien interroger l’IA générative</vt:lpstr>
      <vt:lpstr>Le principe du ‘GIGO’</vt:lpstr>
      <vt:lpstr>A vous!</vt:lpstr>
      <vt:lpstr>Restitution atelier IA Générative</vt:lpstr>
      <vt:lpstr>Discussion Questions/Réponses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Intelligence Artificielle : Apprendre, comprendre, expérimenter</dc:title>
  <dc:creator>STRAPPAZZON Philippe</dc:creator>
  <cp:lastModifiedBy>Vincent BARRA</cp:lastModifiedBy>
  <cp:revision>50</cp:revision>
  <dcterms:modified xsi:type="dcterms:W3CDTF">2024-09-27T05:01:14Z</dcterms:modified>
</cp:coreProperties>
</file>