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3" r:id="rId7"/>
    <p:sldId id="265" r:id="rId8"/>
    <p:sldId id="269" r:id="rId9"/>
    <p:sldId id="266" r:id="rId10"/>
    <p:sldId id="267" r:id="rId11"/>
    <p:sldId id="268" r:id="rId12"/>
    <p:sldId id="270" r:id="rId13"/>
    <p:sldId id="271" r:id="rId14"/>
    <p:sldId id="261" r:id="rId15"/>
    <p:sldId id="262" r:id="rId16"/>
    <p:sldId id="272" r:id="rId17"/>
    <p:sldId id="273" r:id="rId18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DD"/>
    <a:srgbClr val="748FC9"/>
    <a:srgbClr val="008FAA"/>
    <a:srgbClr val="585FA8"/>
    <a:srgbClr val="D8891B"/>
    <a:srgbClr val="FDC300"/>
    <a:srgbClr val="95C11F"/>
    <a:srgbClr val="00559C"/>
    <a:srgbClr val="732181"/>
    <a:srgbClr val="008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93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776A3-8B22-4DCF-AE50-29FA1C1ADB9F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AFBAE-A92D-4EB2-8A90-180138579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3995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F06A-AD7D-4060-8419-B32096096DB3}" type="datetime1">
              <a:rPr lang="fr-FR" smtClean="0"/>
              <a:t>02/10/2024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78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B3305-C1EF-4E27-835B-43E0569A004D}" type="datetime1">
              <a:rPr lang="fr-FR" smtClean="0"/>
              <a:t>02/10/2024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20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2F364-BA70-43B5-A515-52C919EB5096}" type="datetime1">
              <a:rPr lang="fr-FR" smtClean="0"/>
              <a:t>02/10/2024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85F75-20FF-4946-84C1-D7EC49A68006}" type="datetime1">
              <a:rPr lang="fr-FR" smtClean="0"/>
              <a:t>02/10/2024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87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0BB5-9D9C-45FC-B0D6-C08815139561}" type="datetime1">
              <a:rPr lang="fr-FR" smtClean="0"/>
              <a:t>02/10/2024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99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076F4-79E0-404F-8F38-AE6857E86A53}" type="datetime1">
              <a:rPr lang="fr-FR" smtClean="0"/>
              <a:t>02/10/2024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31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B169-7A90-4363-9187-055662C95C37}" type="datetime1">
              <a:rPr lang="fr-FR" smtClean="0"/>
              <a:t>02/10/2024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86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C271E-2BFE-4B96-97FB-312FD02D58D3}" type="datetime1">
              <a:rPr lang="fr-FR" smtClean="0"/>
              <a:t>02/10/2024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47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1E6B8-BF5A-4022-B44E-C04644BC086E}" type="datetime1">
              <a:rPr lang="fr-FR" smtClean="0"/>
              <a:t>02/10/2024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29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66DB-475A-4CFD-884D-47AC666BA4C0}" type="datetime1">
              <a:rPr lang="fr-FR" smtClean="0"/>
              <a:t>02/10/2024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86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DF69-5CEC-47EE-96DE-CA27FE9E6D19}" type="datetime1">
              <a:rPr lang="fr-FR" smtClean="0"/>
              <a:t>02/10/2024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0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CAA66-1644-4DC6-A207-63FFFA7009FC}" type="datetime1">
              <a:rPr lang="fr-FR" smtClean="0"/>
              <a:t>02/10/2024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0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58629" y="1235545"/>
            <a:ext cx="88267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b="1" dirty="0">
                <a:solidFill>
                  <a:srgbClr val="009CDD"/>
                </a:solidFill>
              </a:rPr>
              <a:t>Évaluation continue via tests Moodle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082724" y="2188061"/>
            <a:ext cx="29785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Polytech Clermont</a:t>
            </a:r>
          </a:p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Département Génie Civil (3A)</a:t>
            </a:r>
          </a:p>
          <a:p>
            <a:pPr algn="ctr"/>
            <a:endParaRPr lang="fr-F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Nathanaël SAVALLE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62983CA-E377-467D-9F19-4729E17CD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453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50405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Différents types de questions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QCM et Vrai/Faux (ou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Cloze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Ordonnancement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Appariement</a:t>
            </a: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8502" y="627534"/>
            <a:ext cx="167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218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Banque de questions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10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07D9511-F003-4DB8-9DE1-A49F4CABE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132842"/>
            <a:ext cx="7271465" cy="177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903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5040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Différents types de questions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QCM et Vrai/Faux (ou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Cloze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Ordonnancement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Appariement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Calculée</a:t>
            </a: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8502" y="627534"/>
            <a:ext cx="167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218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Banque de questions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895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5040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Différents types de questions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QCM et Vrai/Faux (ou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Cloze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Ordonnancement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Appariement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Calculée</a:t>
            </a: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8502" y="627534"/>
            <a:ext cx="167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218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Banque de questions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12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8B0F52E-B18B-4FB7-9187-68AE263CD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2" y="92959"/>
            <a:ext cx="4161392" cy="197473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ECFADA1-C52D-4EC5-8101-60B61B553D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26503"/>
            <a:ext cx="4634697" cy="506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608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50405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Différents types de questions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QCM et Vrai/Faux (ou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Cloze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Ordonnancement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Appariement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Calculée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+ Feedback</a:t>
            </a: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8502" y="627534"/>
            <a:ext cx="167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218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Banque de questions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13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8FF29C8-6C3D-4BC3-BB9A-B9481D7D3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791" y="1059582"/>
            <a:ext cx="6301377" cy="203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003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7272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6 chapitres 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 6 « notes 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Chaque chapitre prend la meilleure note des tests 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1 test avant TD : plus facile 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Objectif : préparer le TD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7 questions basiques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3 questions avancées</a:t>
            </a:r>
          </a:p>
          <a:p>
            <a:pPr marL="1200150" lvl="2" indent="-285750">
              <a:buFont typeface="Wingdings" panose="05000000000000000000" pitchFamily="2" charset="2"/>
              <a:buChar char="è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Malus si pas réussi avant le TD (si pas 10/20)</a:t>
            </a:r>
          </a:p>
          <a:p>
            <a:endParaRPr lang="fr-FR" sz="1200" dirty="0">
              <a:solidFill>
                <a:schemeClr val="tx1">
                  <a:lumMod val="95000"/>
                  <a:lumOff val="5000"/>
                </a:schemeClr>
              </a:solidFill>
              <a:sym typeface="Wingdings" panose="05000000000000000000" pitchFamily="2" charset="2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1 test après TD : plus difficile 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Objectif : réviser le TD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2 questions basiques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4 questions avancées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4 questions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typeexam</a:t>
            </a:r>
            <a:endParaRPr lang="fr-FR" sz="1200" dirty="0">
              <a:solidFill>
                <a:schemeClr val="tx1">
                  <a:lumMod val="95000"/>
                  <a:lumOff val="5000"/>
                </a:schemeClr>
              </a:solidFill>
              <a:sym typeface="Wingdings" panose="05000000000000000000" pitchFamily="2" charset="2"/>
            </a:endParaRPr>
          </a:p>
          <a:p>
            <a:endParaRPr lang="fr-FR" sz="1200" dirty="0">
              <a:solidFill>
                <a:schemeClr val="tx1">
                  <a:lumMod val="95000"/>
                  <a:lumOff val="5000"/>
                </a:schemeClr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Autant de tentatives qu’iels le souhaitent </a:t>
            </a:r>
          </a:p>
          <a:p>
            <a:pPr lvl="1"/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 Questions aléatoires tirées parmi beaucoup de questions + questions calculée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18502" y="627534"/>
            <a:ext cx="167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2988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TESTS (10% évaluation finale)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597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3000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Élèves qui n’ont pas fait les tests se retrouvent en difficulté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75263" y="62753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BILAN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12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Statistiques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15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C19C564-DCDF-43F8-8563-40BB1EB0D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738" y="0"/>
            <a:ext cx="801342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43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875263" y="62753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BILAN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178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Retour étudiants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16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D7C2280-B756-41B6-933D-2CBEB344BD34}"/>
              </a:ext>
            </a:extLst>
          </p:cNvPr>
          <p:cNvSpPr txBox="1"/>
          <p:nvPr/>
        </p:nvSpPr>
        <p:spPr>
          <a:xfrm>
            <a:off x="899592" y="1964328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82% ont apprécié les tests Moodle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91% ont apprécié la notation de ceux-ci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BEC587C-DCF9-45B3-A1BB-ACE3F04B5D9E}"/>
              </a:ext>
            </a:extLst>
          </p:cNvPr>
          <p:cNvSpPr txBox="1"/>
          <p:nvPr/>
        </p:nvSpPr>
        <p:spPr>
          <a:xfrm>
            <a:off x="916954" y="2878946"/>
            <a:ext cx="2025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Retour enseignants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4DAE4A0-F78B-4D2C-8331-85D5626C26FF}"/>
              </a:ext>
            </a:extLst>
          </p:cNvPr>
          <p:cNvSpPr txBox="1"/>
          <p:nvPr/>
        </p:nvSpPr>
        <p:spPr>
          <a:xfrm>
            <a:off x="908273" y="3455010"/>
            <a:ext cx="72728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Plus rapides pour comprendre les énoncés des exercices.</a:t>
            </a:r>
          </a:p>
        </p:txBody>
      </p:sp>
    </p:spTree>
    <p:extLst>
      <p:ext uri="{BB962C8B-B14F-4D97-AF65-F5344CB8AC3E}">
        <p14:creationId xmlns:p14="http://schemas.microsoft.com/office/powerpoint/2010/main" val="1085730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9"/>
          <p:cNvSpPr txBox="1"/>
          <p:nvPr/>
        </p:nvSpPr>
        <p:spPr>
          <a:xfrm>
            <a:off x="3204510" y="2387084"/>
            <a:ext cx="273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Merci pour votre attention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34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72728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Assez nouveau pour les élèves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Cours technique : 6 chapitres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6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CMs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(1.5h) + 6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TDs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(2h) + 3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TPs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(4h)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41114" y="627534"/>
            <a:ext cx="2233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CONSTAT - CONTEXTE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4076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Cours de mécanique des sols (3AGC – L3)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F7C9B41-B348-4370-B4CF-E581E1FE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3536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72728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Assez nouveau pour les élèves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Cours technique : 6 chapitres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6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CMs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(1.5h) + 6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TDs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(2h) + 3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TPs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(4h)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CMs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: cours un peu noyé dans beaucoup de notions complexes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TDs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: difficulté pour les élèves de voir le lien avec le CM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Peu de travail entre les séances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41114" y="627534"/>
            <a:ext cx="2233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CONSTAT - CONTEXTE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4076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Cours de mécanique des sols (3AGC – L3)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F0FB65D-C3DC-4FF3-B069-38F4BB6334A6}"/>
              </a:ext>
            </a:extLst>
          </p:cNvPr>
          <p:cNvSpPr txBox="1"/>
          <p:nvPr/>
        </p:nvSpPr>
        <p:spPr>
          <a:xfrm>
            <a:off x="899592" y="2859782"/>
            <a:ext cx="1058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Résultats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971CAED-0463-4857-A439-DAE53790A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176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7272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Il faut quelque chose entre </a:t>
            </a:r>
            <a:r>
              <a:rPr lang="fr-FR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TDs</a:t>
            </a:r>
            <a:r>
              <a:rPr lang="fr-F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et </a:t>
            </a:r>
            <a:r>
              <a:rPr lang="fr-FR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CMs</a:t>
            </a:r>
            <a:r>
              <a:rPr lang="fr-F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pour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stimuler les révisions des élèves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progressivement amener les élèves aux </a:t>
            </a:r>
            <a:r>
              <a:rPr lang="fr-FR" sz="2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TDs</a:t>
            </a:r>
            <a:r>
              <a:rPr lang="fr-F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en se servant des supports de cours.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41114" y="627534"/>
            <a:ext cx="2233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CONSTAT - CONTEXTE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185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Relier </a:t>
            </a:r>
            <a:r>
              <a:rPr lang="fr-FR" b="1" dirty="0" err="1">
                <a:solidFill>
                  <a:srgbClr val="009CDD"/>
                </a:solidFill>
              </a:rPr>
              <a:t>TDs</a:t>
            </a:r>
            <a:r>
              <a:rPr lang="fr-FR" b="1" dirty="0">
                <a:solidFill>
                  <a:srgbClr val="009CDD"/>
                </a:solidFill>
              </a:rPr>
              <a:t> et </a:t>
            </a:r>
            <a:r>
              <a:rPr lang="fr-FR" b="1" dirty="0" err="1">
                <a:solidFill>
                  <a:srgbClr val="009CDD"/>
                </a:solidFill>
              </a:rPr>
              <a:t>CMs</a:t>
            </a:r>
            <a:endParaRPr lang="fr-FR" b="1" dirty="0">
              <a:solidFill>
                <a:srgbClr val="009CDD"/>
              </a:solidFill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73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72728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Mettre en place des tests Moodle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Basés sur les notions vues en cours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Différents niveaux de difficulté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Comment les inciter à les faire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Mettre des points de l’évaluation dessus… </a:t>
            </a:r>
          </a:p>
          <a:p>
            <a:pPr lvl="1"/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10 % de la note de la matière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Leur permettre de les faire autant qu’iels veulent</a:t>
            </a:r>
          </a:p>
          <a:p>
            <a:pPr lvl="1"/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 Aide pour les révisions de l’examen de fin de semestre.</a:t>
            </a:r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41114" y="627534"/>
            <a:ext cx="2233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CONSTAT - CONTEXTE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Idée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5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9EE4E78-275E-431B-AD44-43835036E9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059582"/>
            <a:ext cx="807600" cy="80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443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5040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400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Triées par chapitre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Triées par niveau de difficulté (Basique, Avancée,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TypeExam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8502" y="627534"/>
            <a:ext cx="167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218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Banque de questions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6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772254D-5324-4DF8-9F4D-3CFD5A76D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665852"/>
            <a:ext cx="7128792" cy="2440089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E7DCC4AB-143F-44A7-AF64-DB9FC2F394FC}"/>
              </a:ext>
            </a:extLst>
          </p:cNvPr>
          <p:cNvSpPr txBox="1"/>
          <p:nvPr/>
        </p:nvSpPr>
        <p:spPr>
          <a:xfrm>
            <a:off x="6246297" y="2202418"/>
            <a:ext cx="2064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sym typeface="Wingdings" panose="05000000000000000000" pitchFamily="2" charset="2"/>
              </a:rPr>
              <a:t> </a:t>
            </a:r>
            <a:r>
              <a:rPr lang="fr-FR" sz="1600" b="1" dirty="0"/>
              <a:t>Utilisation des tags</a:t>
            </a:r>
          </a:p>
        </p:txBody>
      </p:sp>
    </p:spTree>
    <p:extLst>
      <p:ext uri="{BB962C8B-B14F-4D97-AF65-F5344CB8AC3E}">
        <p14:creationId xmlns:p14="http://schemas.microsoft.com/office/powerpoint/2010/main" val="754117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5040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Différents types de questions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QCM et Vrai/Faux</a:t>
            </a: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8502" y="627534"/>
            <a:ext cx="167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218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Banque de questions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7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175B5CB-EBB9-445F-8F24-F268FC33F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2725058"/>
            <a:ext cx="4720207" cy="156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56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5040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Différents types de questions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QCM et Vrai/Faux (ou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Cloze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8502" y="627534"/>
            <a:ext cx="167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218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Banque de questions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8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F016CCA-C497-40B0-ADF4-0CC366716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2499742"/>
            <a:ext cx="6606840" cy="174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3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8"/>
            <a:ext cx="5040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Différents types de questions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QCM et Vrai/Faux (ou </a:t>
            </a:r>
            <a:r>
              <a:rPr lang="fr-F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Cloze</a:t>
            </a: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Ordonnancement</a:t>
            </a:r>
          </a:p>
          <a:p>
            <a:endParaRPr lang="fr-F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18502" y="627534"/>
            <a:ext cx="167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273" y="1388264"/>
            <a:ext cx="218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9CDD"/>
                </a:solidFill>
              </a:rPr>
              <a:t>Banque de questions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AA8A531-CB2D-4F19-8DED-2F21B8A0E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9</a:t>
            </a:fld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4E2F416-D7B5-43B7-BFDA-B748C06562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754000"/>
            <a:ext cx="6636149" cy="1559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8843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537</Words>
  <Application>Microsoft Office PowerPoint</Application>
  <PresentationFormat>Affichage à l'écran (16:9)</PresentationFormat>
  <Paragraphs>132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Aurélien RACAULT</dc:creator>
  <cp:lastModifiedBy>Anne BERGEAL</cp:lastModifiedBy>
  <cp:revision>40</cp:revision>
  <dcterms:created xsi:type="dcterms:W3CDTF">2016-10-18T12:03:56Z</dcterms:created>
  <dcterms:modified xsi:type="dcterms:W3CDTF">2024-10-02T12:30:14Z</dcterms:modified>
</cp:coreProperties>
</file>