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3" r:id="rId5"/>
    <p:sldId id="258" r:id="rId6"/>
  </p:sldIdLst>
  <p:sldSz cx="12192000" cy="6858000"/>
  <p:notesSz cx="679450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2"/>
    <a:srgbClr val="DA0095"/>
    <a:srgbClr val="178F96"/>
    <a:srgbClr val="006D82"/>
    <a:srgbClr val="E235AB"/>
    <a:srgbClr val="CCEBEC"/>
    <a:srgbClr val="008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D46E1-E0DE-DE3D-66A7-FE9345189A9C}" v="272" dt="2024-02-28T11:46:15.60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 Thu Ha ROBIN" userId="S::thi_thu_ha.robin@uca.fr::824a0f9b-e225-479c-84bd-70630207bca6" providerId="AD" clId="Web-{677A4818-BF2A-03C4-F784-9B41A2465A2E}"/>
    <pc:docChg chg="modSld">
      <pc:chgData name="Thi Thu Ha ROBIN" userId="S::thi_thu_ha.robin@uca.fr::824a0f9b-e225-479c-84bd-70630207bca6" providerId="AD" clId="Web-{677A4818-BF2A-03C4-F784-9B41A2465A2E}" dt="2024-02-13T14:08:26.989" v="8" actId="20577"/>
      <pc:docMkLst>
        <pc:docMk/>
      </pc:docMkLst>
      <pc:sldChg chg="modSp">
        <pc:chgData name="Thi Thu Ha ROBIN" userId="S::thi_thu_ha.robin@uca.fr::824a0f9b-e225-479c-84bd-70630207bca6" providerId="AD" clId="Web-{677A4818-BF2A-03C4-F784-9B41A2465A2E}" dt="2024-02-13T14:08:26.989" v="8" actId="20577"/>
        <pc:sldMkLst>
          <pc:docMk/>
          <pc:sldMk cId="3315473451" sldId="258"/>
        </pc:sldMkLst>
        <pc:spChg chg="mod">
          <ac:chgData name="Thi Thu Ha ROBIN" userId="S::thi_thu_ha.robin@uca.fr::824a0f9b-e225-479c-84bd-70630207bca6" providerId="AD" clId="Web-{677A4818-BF2A-03C4-F784-9B41A2465A2E}" dt="2024-02-13T14:08:26.989" v="8" actId="20577"/>
          <ac:spMkLst>
            <pc:docMk/>
            <pc:sldMk cId="3315473451" sldId="258"/>
            <ac:spMk id="18" creationId="{EF6B2FCC-5FEC-4C02-9D05-2D01263A81A5}"/>
          </ac:spMkLst>
        </pc:spChg>
      </pc:sldChg>
    </pc:docChg>
  </pc:docChgLst>
  <pc:docChgLst>
    <pc:chgData name="Chloe SAGNET" userId="S::chloe.sagnet@uca.fr::ef88433c-aedb-415e-8bc6-607a8ca574ab" providerId="AD" clId="Web-{093D46E1-E0DE-DE3D-66A7-FE9345189A9C}"/>
    <pc:docChg chg="modSld">
      <pc:chgData name="Chloe SAGNET" userId="S::chloe.sagnet@uca.fr::ef88433c-aedb-415e-8bc6-607a8ca574ab" providerId="AD" clId="Web-{093D46E1-E0DE-DE3D-66A7-FE9345189A9C}" dt="2024-02-28T11:46:15.601" v="176" actId="1076"/>
      <pc:docMkLst>
        <pc:docMk/>
      </pc:docMkLst>
      <pc:sldChg chg="addSp modSp">
        <pc:chgData name="Chloe SAGNET" userId="S::chloe.sagnet@uca.fr::ef88433c-aedb-415e-8bc6-607a8ca574ab" providerId="AD" clId="Web-{093D46E1-E0DE-DE3D-66A7-FE9345189A9C}" dt="2024-02-28T11:19:33.245" v="175" actId="1076"/>
        <pc:sldMkLst>
          <pc:docMk/>
          <pc:sldMk cId="3315473451" sldId="258"/>
        </pc:sldMkLst>
        <pc:spChg chg="mod">
          <ac:chgData name="Chloe SAGNET" userId="S::chloe.sagnet@uca.fr::ef88433c-aedb-415e-8bc6-607a8ca574ab" providerId="AD" clId="Web-{093D46E1-E0DE-DE3D-66A7-FE9345189A9C}" dt="2024-02-28T11:18:23.742" v="167" actId="20577"/>
          <ac:spMkLst>
            <pc:docMk/>
            <pc:sldMk cId="3315473451" sldId="258"/>
            <ac:spMk id="4" creationId="{B86FCF4F-5FBE-478D-9081-DE8FA67FE42D}"/>
          </ac:spMkLst>
        </pc:spChg>
        <pc:spChg chg="mod">
          <ac:chgData name="Chloe SAGNET" userId="S::chloe.sagnet@uca.fr::ef88433c-aedb-415e-8bc6-607a8ca574ab" providerId="AD" clId="Web-{093D46E1-E0DE-DE3D-66A7-FE9345189A9C}" dt="2024-02-28T11:14:03.764" v="150" actId="20577"/>
          <ac:spMkLst>
            <pc:docMk/>
            <pc:sldMk cId="3315473451" sldId="258"/>
            <ac:spMk id="18" creationId="{EF6B2FCC-5FEC-4C02-9D05-2D01263A81A5}"/>
          </ac:spMkLst>
        </pc:spChg>
        <pc:picChg chg="mod">
          <ac:chgData name="Chloe SAGNET" userId="S::chloe.sagnet@uca.fr::ef88433c-aedb-415e-8bc6-607a8ca574ab" providerId="AD" clId="Web-{093D46E1-E0DE-DE3D-66A7-FE9345189A9C}" dt="2024-02-28T11:19:33.245" v="175" actId="1076"/>
          <ac:picMkLst>
            <pc:docMk/>
            <pc:sldMk cId="3315473451" sldId="258"/>
            <ac:picMk id="3" creationId="{C1394EF4-D64D-410F-9CBC-F23886BA0522}"/>
          </ac:picMkLst>
        </pc:picChg>
        <pc:picChg chg="add mod">
          <ac:chgData name="Chloe SAGNET" userId="S::chloe.sagnet@uca.fr::ef88433c-aedb-415e-8bc6-607a8ca574ab" providerId="AD" clId="Web-{093D46E1-E0DE-DE3D-66A7-FE9345189A9C}" dt="2024-02-28T11:12:47.855" v="142" actId="1076"/>
          <ac:picMkLst>
            <pc:docMk/>
            <pc:sldMk cId="3315473451" sldId="258"/>
            <ac:picMk id="8" creationId="{BB709101-A6A8-09CA-3958-7815888943CF}"/>
          </ac:picMkLst>
        </pc:picChg>
        <pc:picChg chg="add mod">
          <ac:chgData name="Chloe SAGNET" userId="S::chloe.sagnet@uca.fr::ef88433c-aedb-415e-8bc6-607a8ca574ab" providerId="AD" clId="Web-{093D46E1-E0DE-DE3D-66A7-FE9345189A9C}" dt="2024-02-28T11:14:21.890" v="155" actId="1076"/>
          <ac:picMkLst>
            <pc:docMk/>
            <pc:sldMk cId="3315473451" sldId="258"/>
            <ac:picMk id="10" creationId="{A4772418-62C4-E872-6B14-69317D083046}"/>
          </ac:picMkLst>
        </pc:picChg>
        <pc:picChg chg="add mod">
          <ac:chgData name="Chloe SAGNET" userId="S::chloe.sagnet@uca.fr::ef88433c-aedb-415e-8bc6-607a8ca574ab" providerId="AD" clId="Web-{093D46E1-E0DE-DE3D-66A7-FE9345189A9C}" dt="2024-02-28T11:14:17.436" v="154" actId="14100"/>
          <ac:picMkLst>
            <pc:docMk/>
            <pc:sldMk cId="3315473451" sldId="258"/>
            <ac:picMk id="11" creationId="{FA91A004-DD58-3DD0-691A-039289447A57}"/>
          </ac:picMkLst>
        </pc:picChg>
        <pc:picChg chg="add mod">
          <ac:chgData name="Chloe SAGNET" userId="S::chloe.sagnet@uca.fr::ef88433c-aedb-415e-8bc6-607a8ca574ab" providerId="AD" clId="Web-{093D46E1-E0DE-DE3D-66A7-FE9345189A9C}" dt="2024-02-28T11:14:56.453" v="158" actId="1076"/>
          <ac:picMkLst>
            <pc:docMk/>
            <pc:sldMk cId="3315473451" sldId="258"/>
            <ac:picMk id="12" creationId="{9D797FAE-8991-F7D8-9C0C-232F4F1EC050}"/>
          </ac:picMkLst>
        </pc:picChg>
        <pc:picChg chg="add mod">
          <ac:chgData name="Chloe SAGNET" userId="S::chloe.sagnet@uca.fr::ef88433c-aedb-415e-8bc6-607a8ca574ab" providerId="AD" clId="Web-{093D46E1-E0DE-DE3D-66A7-FE9345189A9C}" dt="2024-02-28T11:18:43.508" v="173" actId="1076"/>
          <ac:picMkLst>
            <pc:docMk/>
            <pc:sldMk cId="3315473451" sldId="258"/>
            <ac:picMk id="13" creationId="{B70C80CE-45D8-A43F-95E1-974D845A7C1A}"/>
          </ac:picMkLst>
        </pc:picChg>
        <pc:picChg chg="add mod">
          <ac:chgData name="Chloe SAGNET" userId="S::chloe.sagnet@uca.fr::ef88433c-aedb-415e-8bc6-607a8ca574ab" providerId="AD" clId="Web-{093D46E1-E0DE-DE3D-66A7-FE9345189A9C}" dt="2024-02-28T11:18:38.305" v="172" actId="1076"/>
          <ac:picMkLst>
            <pc:docMk/>
            <pc:sldMk cId="3315473451" sldId="258"/>
            <ac:picMk id="14" creationId="{B8A3DD59-6AD4-2838-6175-C3554AFF57A0}"/>
          </ac:picMkLst>
        </pc:picChg>
        <pc:picChg chg="mod">
          <ac:chgData name="Chloe SAGNET" userId="S::chloe.sagnet@uca.fr::ef88433c-aedb-415e-8bc6-607a8ca574ab" providerId="AD" clId="Web-{093D46E1-E0DE-DE3D-66A7-FE9345189A9C}" dt="2024-02-28T11:11:37.305" v="131" actId="1076"/>
          <ac:picMkLst>
            <pc:docMk/>
            <pc:sldMk cId="3315473451" sldId="258"/>
            <ac:picMk id="17" creationId="{4602D0D8-28BA-46C6-8EA6-DCB9EFFCABDC}"/>
          </ac:picMkLst>
        </pc:picChg>
      </pc:sldChg>
      <pc:sldChg chg="addSp delSp modSp">
        <pc:chgData name="Chloe SAGNET" userId="S::chloe.sagnet@uca.fr::ef88433c-aedb-415e-8bc6-607a8ca574ab" providerId="AD" clId="Web-{093D46E1-E0DE-DE3D-66A7-FE9345189A9C}" dt="2024-02-28T11:46:15.601" v="176" actId="1076"/>
        <pc:sldMkLst>
          <pc:docMk/>
          <pc:sldMk cId="2460043568" sldId="263"/>
        </pc:sldMkLst>
        <pc:spChg chg="add del">
          <ac:chgData name="Chloe SAGNET" userId="S::chloe.sagnet@uca.fr::ef88433c-aedb-415e-8bc6-607a8ca574ab" providerId="AD" clId="Web-{093D46E1-E0DE-DE3D-66A7-FE9345189A9C}" dt="2024-02-28T11:04:59.291" v="27"/>
          <ac:spMkLst>
            <pc:docMk/>
            <pc:sldMk cId="2460043568" sldId="263"/>
            <ac:spMk id="2" creationId="{EBB4253D-B4B6-2446-FA92-77ACC68D097C}"/>
          </ac:spMkLst>
        </pc:spChg>
        <pc:spChg chg="add mod">
          <ac:chgData name="Chloe SAGNET" userId="S::chloe.sagnet@uca.fr::ef88433c-aedb-415e-8bc6-607a8ca574ab" providerId="AD" clId="Web-{093D46E1-E0DE-DE3D-66A7-FE9345189A9C}" dt="2024-02-28T11:10:49.366" v="126" actId="20577"/>
          <ac:spMkLst>
            <pc:docMk/>
            <pc:sldMk cId="2460043568" sldId="263"/>
            <ac:spMk id="3" creationId="{FB96A330-9003-2838-3EE2-D33F4ECD0926}"/>
          </ac:spMkLst>
        </pc:spChg>
        <pc:spChg chg="mod">
          <ac:chgData name="Chloe SAGNET" userId="S::chloe.sagnet@uca.fr::ef88433c-aedb-415e-8bc6-607a8ca574ab" providerId="AD" clId="Web-{093D46E1-E0DE-DE3D-66A7-FE9345189A9C}" dt="2024-02-28T11:00:00.358" v="2" actId="20577"/>
          <ac:spMkLst>
            <pc:docMk/>
            <pc:sldMk cId="2460043568" sldId="263"/>
            <ac:spMk id="11" creationId="{C8134CF0-B6A7-488D-A78D-EDE7C726E216}"/>
          </ac:spMkLst>
        </pc:spChg>
        <pc:spChg chg="mod">
          <ac:chgData name="Chloe SAGNET" userId="S::chloe.sagnet@uca.fr::ef88433c-aedb-415e-8bc6-607a8ca574ab" providerId="AD" clId="Web-{093D46E1-E0DE-DE3D-66A7-FE9345189A9C}" dt="2024-02-28T11:08:27.424" v="93" actId="20577"/>
          <ac:spMkLst>
            <pc:docMk/>
            <pc:sldMk cId="2460043568" sldId="263"/>
            <ac:spMk id="25" creationId="{387B2152-5672-4A91-8237-31BE25CDB000}"/>
          </ac:spMkLst>
        </pc:spChg>
        <pc:spChg chg="mod">
          <ac:chgData name="Chloe SAGNET" userId="S::chloe.sagnet@uca.fr::ef88433c-aedb-415e-8bc6-607a8ca574ab" providerId="AD" clId="Web-{093D46E1-E0DE-DE3D-66A7-FE9345189A9C}" dt="2024-02-28T11:05:49.230" v="70" actId="20577"/>
          <ac:spMkLst>
            <pc:docMk/>
            <pc:sldMk cId="2460043568" sldId="263"/>
            <ac:spMk id="26" creationId="{5C902649-D982-4A32-BACD-D0DE31437F30}"/>
          </ac:spMkLst>
        </pc:spChg>
        <pc:picChg chg="mod">
          <ac:chgData name="Chloe SAGNET" userId="S::chloe.sagnet@uca.fr::ef88433c-aedb-415e-8bc6-607a8ca574ab" providerId="AD" clId="Web-{093D46E1-E0DE-DE3D-66A7-FE9345189A9C}" dt="2024-02-28T11:46:15.601" v="176" actId="1076"/>
          <ac:picMkLst>
            <pc:docMk/>
            <pc:sldMk cId="2460043568" sldId="263"/>
            <ac:picMk id="10" creationId="{350286BE-C7E9-4048-942D-744855C6AEA3}"/>
          </ac:picMkLst>
        </pc:picChg>
        <pc:picChg chg="mod">
          <ac:chgData name="Chloe SAGNET" userId="S::chloe.sagnet@uca.fr::ef88433c-aedb-415e-8bc6-607a8ca574ab" providerId="AD" clId="Web-{093D46E1-E0DE-DE3D-66A7-FE9345189A9C}" dt="2024-02-28T11:05:54.168" v="71" actId="1076"/>
          <ac:picMkLst>
            <pc:docMk/>
            <pc:sldMk cId="2460043568" sldId="263"/>
            <ac:picMk id="27" creationId="{481EDEBF-BF59-4E3F-9529-830C6BCF91EA}"/>
          </ac:picMkLst>
        </pc:picChg>
      </pc:sldChg>
    </pc:docChg>
  </pc:docChgLst>
  <pc:docChgLst>
    <pc:chgData name="Marine GUIDA" userId="S::marine.guida@uca.fr::7d964335-0b5a-4b02-b88e-93a8caae6cfe" providerId="AD" clId="Web-{C930FD81-2091-04AE-CAAF-433C21D2B8C6}"/>
    <pc:docChg chg="modSld">
      <pc:chgData name="Marine GUIDA" userId="S::marine.guida@uca.fr::7d964335-0b5a-4b02-b88e-93a8caae6cfe" providerId="AD" clId="Web-{C930FD81-2091-04AE-CAAF-433C21D2B8C6}" dt="2024-02-07T13:33:33.801" v="19"/>
      <pc:docMkLst>
        <pc:docMk/>
      </pc:docMkLst>
      <pc:sldChg chg="addSp modSp">
        <pc:chgData name="Marine GUIDA" userId="S::marine.guida@uca.fr::7d964335-0b5a-4b02-b88e-93a8caae6cfe" providerId="AD" clId="Web-{C930FD81-2091-04AE-CAAF-433C21D2B8C6}" dt="2024-02-07T13:33:33.801" v="19"/>
        <pc:sldMkLst>
          <pc:docMk/>
          <pc:sldMk cId="3315473451" sldId="258"/>
        </pc:sldMkLst>
        <pc:spChg chg="mod">
          <ac:chgData name="Marine GUIDA" userId="S::marine.guida@uca.fr::7d964335-0b5a-4b02-b88e-93a8caae6cfe" providerId="AD" clId="Web-{C930FD81-2091-04AE-CAAF-433C21D2B8C6}" dt="2024-02-07T13:33:33.801" v="19"/>
          <ac:spMkLst>
            <pc:docMk/>
            <pc:sldMk cId="3315473451" sldId="258"/>
            <ac:spMk id="21" creationId="{BA66013F-AC33-4808-AE82-1ECAF1D2E833}"/>
          </ac:spMkLst>
        </pc:spChg>
        <pc:spChg chg="mod">
          <ac:chgData name="Marine GUIDA" userId="S::marine.guida@uca.fr::7d964335-0b5a-4b02-b88e-93a8caae6cfe" providerId="AD" clId="Web-{C930FD81-2091-04AE-CAAF-433C21D2B8C6}" dt="2024-02-07T13:33:07.035" v="16"/>
          <ac:spMkLst>
            <pc:docMk/>
            <pc:sldMk cId="3315473451" sldId="258"/>
            <ac:spMk id="22" creationId="{9B439D0D-EAEB-4D39-A05C-2927F16D55CA}"/>
          </ac:spMkLst>
        </pc:spChg>
        <pc:spChg chg="mod">
          <ac:chgData name="Marine GUIDA" userId="S::marine.guida@uca.fr::7d964335-0b5a-4b02-b88e-93a8caae6cfe" providerId="AD" clId="Web-{C930FD81-2091-04AE-CAAF-433C21D2B8C6}" dt="2024-02-07T13:33:21.816" v="18"/>
          <ac:spMkLst>
            <pc:docMk/>
            <pc:sldMk cId="3315473451" sldId="258"/>
            <ac:spMk id="23" creationId="{EF6AF183-6C65-48E7-810A-E253D28FBABD}"/>
          </ac:spMkLst>
        </pc:spChg>
        <pc:picChg chg="add mod">
          <ac:chgData name="Marine GUIDA" userId="S::marine.guida@uca.fr::7d964335-0b5a-4b02-b88e-93a8caae6cfe" providerId="AD" clId="Web-{C930FD81-2091-04AE-CAAF-433C21D2B8C6}" dt="2024-02-07T13:32:30.316" v="13" actId="1076"/>
          <ac:picMkLst>
            <pc:docMk/>
            <pc:sldMk cId="3315473451" sldId="258"/>
            <ac:picMk id="5" creationId="{5C3CD8B4-BC0F-18E5-DA7A-AC5D20E8A07B}"/>
          </ac:picMkLst>
        </pc:picChg>
        <pc:picChg chg="add mod">
          <ac:chgData name="Marine GUIDA" userId="S::marine.guida@uca.fr::7d964335-0b5a-4b02-b88e-93a8caae6cfe" providerId="AD" clId="Web-{C930FD81-2091-04AE-CAAF-433C21D2B8C6}" dt="2024-02-07T13:32:22.988" v="12" actId="1076"/>
          <ac:picMkLst>
            <pc:docMk/>
            <pc:sldMk cId="3315473451" sldId="258"/>
            <ac:picMk id="6" creationId="{5C3CD8B4-BC0F-18E5-DA7A-AC5D20E8A07B}"/>
          </ac:picMkLst>
        </pc:picChg>
        <pc:picChg chg="add mod">
          <ac:chgData name="Marine GUIDA" userId="S::marine.guida@uca.fr::7d964335-0b5a-4b02-b88e-93a8caae6cfe" providerId="AD" clId="Web-{C930FD81-2091-04AE-CAAF-433C21D2B8C6}" dt="2024-02-07T13:32:54.785" v="15" actId="1076"/>
          <ac:picMkLst>
            <pc:docMk/>
            <pc:sldMk cId="3315473451" sldId="258"/>
            <ac:picMk id="7" creationId="{5C3CD8B4-BC0F-18E5-DA7A-AC5D20E8A07B}"/>
          </ac:picMkLst>
        </pc:picChg>
      </pc:sldChg>
      <pc:sldChg chg="modSp">
        <pc:chgData name="Marine GUIDA" userId="S::marine.guida@uca.fr::7d964335-0b5a-4b02-b88e-93a8caae6cfe" providerId="AD" clId="Web-{C930FD81-2091-04AE-CAAF-433C21D2B8C6}" dt="2024-02-07T13:30:47.346" v="7"/>
        <pc:sldMkLst>
          <pc:docMk/>
          <pc:sldMk cId="2460043568" sldId="263"/>
        </pc:sldMkLst>
        <pc:spChg chg="mod">
          <ac:chgData name="Marine GUIDA" userId="S::marine.guida@uca.fr::7d964335-0b5a-4b02-b88e-93a8caae6cfe" providerId="AD" clId="Web-{C930FD81-2091-04AE-CAAF-433C21D2B8C6}" dt="2024-02-07T13:30:47.346" v="7"/>
          <ac:spMkLst>
            <pc:docMk/>
            <pc:sldMk cId="2460043568" sldId="263"/>
            <ac:spMk id="9" creationId="{989DE837-53E1-429E-B4B5-34E4F34AE5F1}"/>
          </ac:spMkLst>
        </pc:spChg>
      </pc:sldChg>
    </pc:docChg>
  </pc:docChgLst>
  <pc:docChgLst>
    <pc:chgData name="Thi Thu Ha ROBIN" userId="824a0f9b-e225-479c-84bd-70630207bca6" providerId="ADAL" clId="{2C47D8A5-1E9E-4269-A3C7-E694C72E6B73}"/>
    <pc:docChg chg="undo custSel modSld">
      <pc:chgData name="Thi Thu Ha ROBIN" userId="824a0f9b-e225-479c-84bd-70630207bca6" providerId="ADAL" clId="{2C47D8A5-1E9E-4269-A3C7-E694C72E6B73}" dt="2024-02-19T14:31:31.706" v="97" actId="1036"/>
      <pc:docMkLst>
        <pc:docMk/>
      </pc:docMkLst>
      <pc:sldChg chg="modSp mod">
        <pc:chgData name="Thi Thu Ha ROBIN" userId="824a0f9b-e225-479c-84bd-70630207bca6" providerId="ADAL" clId="{2C47D8A5-1E9E-4269-A3C7-E694C72E6B73}" dt="2024-01-31T12:45:21.817" v="86" actId="20577"/>
        <pc:sldMkLst>
          <pc:docMk/>
          <pc:sldMk cId="3315473451" sldId="258"/>
        </pc:sldMkLst>
        <pc:spChg chg="mod">
          <ac:chgData name="Thi Thu Ha ROBIN" userId="824a0f9b-e225-479c-84bd-70630207bca6" providerId="ADAL" clId="{2C47D8A5-1E9E-4269-A3C7-E694C72E6B73}" dt="2024-01-31T12:44:39.648" v="79" actId="1076"/>
          <ac:spMkLst>
            <pc:docMk/>
            <pc:sldMk cId="3315473451" sldId="258"/>
            <ac:spMk id="2" creationId="{A5BB3D18-97ED-4C63-AE93-08027B6AD92B}"/>
          </ac:spMkLst>
        </pc:spChg>
        <pc:spChg chg="mod">
          <ac:chgData name="Thi Thu Ha ROBIN" userId="824a0f9b-e225-479c-84bd-70630207bca6" providerId="ADAL" clId="{2C47D8A5-1E9E-4269-A3C7-E694C72E6B73}" dt="2024-01-31T12:45:21.817" v="86" actId="20577"/>
          <ac:spMkLst>
            <pc:docMk/>
            <pc:sldMk cId="3315473451" sldId="258"/>
            <ac:spMk id="4" creationId="{B86FCF4F-5FBE-478D-9081-DE8FA67FE42D}"/>
          </ac:spMkLst>
        </pc:spChg>
        <pc:spChg chg="mod">
          <ac:chgData name="Thi Thu Ha ROBIN" userId="824a0f9b-e225-479c-84bd-70630207bca6" providerId="ADAL" clId="{2C47D8A5-1E9E-4269-A3C7-E694C72E6B73}" dt="2024-01-31T12:44:11.049" v="75" actId="1076"/>
          <ac:spMkLst>
            <pc:docMk/>
            <pc:sldMk cId="3315473451" sldId="258"/>
            <ac:spMk id="18" creationId="{EF6B2FCC-5FEC-4C02-9D05-2D01263A81A5}"/>
          </ac:spMkLst>
        </pc:spChg>
        <pc:spChg chg="mod">
          <ac:chgData name="Thi Thu Ha ROBIN" userId="824a0f9b-e225-479c-84bd-70630207bca6" providerId="ADAL" clId="{2C47D8A5-1E9E-4269-A3C7-E694C72E6B73}" dt="2024-01-31T12:43:57.488" v="72" actId="1035"/>
          <ac:spMkLst>
            <pc:docMk/>
            <pc:sldMk cId="3315473451" sldId="258"/>
            <ac:spMk id="21" creationId="{BA66013F-AC33-4808-AE82-1ECAF1D2E833}"/>
          </ac:spMkLst>
        </pc:spChg>
        <pc:spChg chg="mod">
          <ac:chgData name="Thi Thu Ha ROBIN" userId="824a0f9b-e225-479c-84bd-70630207bca6" providerId="ADAL" clId="{2C47D8A5-1E9E-4269-A3C7-E694C72E6B73}" dt="2024-01-31T12:43:57.488" v="72" actId="1035"/>
          <ac:spMkLst>
            <pc:docMk/>
            <pc:sldMk cId="3315473451" sldId="258"/>
            <ac:spMk id="22" creationId="{9B439D0D-EAEB-4D39-A05C-2927F16D55CA}"/>
          </ac:spMkLst>
        </pc:spChg>
        <pc:spChg chg="mod">
          <ac:chgData name="Thi Thu Ha ROBIN" userId="824a0f9b-e225-479c-84bd-70630207bca6" providerId="ADAL" clId="{2C47D8A5-1E9E-4269-A3C7-E694C72E6B73}" dt="2024-01-31T12:43:57.488" v="72" actId="1035"/>
          <ac:spMkLst>
            <pc:docMk/>
            <pc:sldMk cId="3315473451" sldId="258"/>
            <ac:spMk id="23" creationId="{EF6AF183-6C65-48E7-810A-E253D28FBABD}"/>
          </ac:spMkLst>
        </pc:spChg>
        <pc:spChg chg="mod">
          <ac:chgData name="Thi Thu Ha ROBIN" userId="824a0f9b-e225-479c-84bd-70630207bca6" providerId="ADAL" clId="{2C47D8A5-1E9E-4269-A3C7-E694C72E6B73}" dt="2024-01-31T12:43:57.488" v="72" actId="1035"/>
          <ac:spMkLst>
            <pc:docMk/>
            <pc:sldMk cId="3315473451" sldId="258"/>
            <ac:spMk id="27" creationId="{D83DD4EE-6AF9-408F-BD64-3302CBDB47ED}"/>
          </ac:spMkLst>
        </pc:spChg>
        <pc:spChg chg="mod">
          <ac:chgData name="Thi Thu Ha ROBIN" userId="824a0f9b-e225-479c-84bd-70630207bca6" providerId="ADAL" clId="{2C47D8A5-1E9E-4269-A3C7-E694C72E6B73}" dt="2024-01-31T12:43:57.488" v="72" actId="1035"/>
          <ac:spMkLst>
            <pc:docMk/>
            <pc:sldMk cId="3315473451" sldId="258"/>
            <ac:spMk id="28" creationId="{615C5F47-C8EB-4B9D-A949-74A257D4E9E4}"/>
          </ac:spMkLst>
        </pc:spChg>
        <pc:picChg chg="mod">
          <ac:chgData name="Thi Thu Ha ROBIN" userId="824a0f9b-e225-479c-84bd-70630207bca6" providerId="ADAL" clId="{2C47D8A5-1E9E-4269-A3C7-E694C72E6B73}" dt="2024-01-31T12:07:46.999" v="12" actId="1076"/>
          <ac:picMkLst>
            <pc:docMk/>
            <pc:sldMk cId="3315473451" sldId="258"/>
            <ac:picMk id="3" creationId="{C1394EF4-D64D-410F-9CBC-F23886BA0522}"/>
          </ac:picMkLst>
        </pc:picChg>
        <pc:picChg chg="mod">
          <ac:chgData name="Thi Thu Ha ROBIN" userId="824a0f9b-e225-479c-84bd-70630207bca6" providerId="ADAL" clId="{2C47D8A5-1E9E-4269-A3C7-E694C72E6B73}" dt="2024-01-31T12:07:39.230" v="10" actId="1076"/>
          <ac:picMkLst>
            <pc:docMk/>
            <pc:sldMk cId="3315473451" sldId="258"/>
            <ac:picMk id="17" creationId="{4602D0D8-28BA-46C6-8EA6-DCB9EFFCABDC}"/>
          </ac:picMkLst>
        </pc:picChg>
        <pc:picChg chg="mod">
          <ac:chgData name="Thi Thu Ha ROBIN" userId="824a0f9b-e225-479c-84bd-70630207bca6" providerId="ADAL" clId="{2C47D8A5-1E9E-4269-A3C7-E694C72E6B73}" dt="2024-01-31T12:43:57.488" v="72" actId="1035"/>
          <ac:picMkLst>
            <pc:docMk/>
            <pc:sldMk cId="3315473451" sldId="258"/>
            <ac:picMk id="24" creationId="{4A8D479D-A0FA-466B-8C75-6DC84039208E}"/>
          </ac:picMkLst>
        </pc:picChg>
        <pc:picChg chg="mod">
          <ac:chgData name="Thi Thu Ha ROBIN" userId="824a0f9b-e225-479c-84bd-70630207bca6" providerId="ADAL" clId="{2C47D8A5-1E9E-4269-A3C7-E694C72E6B73}" dt="2024-01-31T12:43:57.488" v="72" actId="1035"/>
          <ac:picMkLst>
            <pc:docMk/>
            <pc:sldMk cId="3315473451" sldId="258"/>
            <ac:picMk id="25" creationId="{480C856A-DD39-442F-83DB-DDF4000331AA}"/>
          </ac:picMkLst>
        </pc:picChg>
        <pc:picChg chg="mod">
          <ac:chgData name="Thi Thu Ha ROBIN" userId="824a0f9b-e225-479c-84bd-70630207bca6" providerId="ADAL" clId="{2C47D8A5-1E9E-4269-A3C7-E694C72E6B73}" dt="2024-01-31T12:43:57.488" v="72" actId="1035"/>
          <ac:picMkLst>
            <pc:docMk/>
            <pc:sldMk cId="3315473451" sldId="258"/>
            <ac:picMk id="26" creationId="{2DF201AE-819F-4681-9C12-E274BF2744A0}"/>
          </ac:picMkLst>
        </pc:picChg>
      </pc:sldChg>
      <pc:sldChg chg="addSp modSp mod">
        <pc:chgData name="Thi Thu Ha ROBIN" userId="824a0f9b-e225-479c-84bd-70630207bca6" providerId="ADAL" clId="{2C47D8A5-1E9E-4269-A3C7-E694C72E6B73}" dt="2024-02-19T14:31:31.706" v="97" actId="1036"/>
        <pc:sldMkLst>
          <pc:docMk/>
          <pc:sldMk cId="2460043568" sldId="263"/>
        </pc:sldMkLst>
        <pc:spChg chg="add mod">
          <ac:chgData name="Thi Thu Ha ROBIN" userId="824a0f9b-e225-479c-84bd-70630207bca6" providerId="ADAL" clId="{2C47D8A5-1E9E-4269-A3C7-E694C72E6B73}" dt="2024-02-19T14:31:31.706" v="97" actId="1036"/>
          <ac:spMkLst>
            <pc:docMk/>
            <pc:sldMk cId="2460043568" sldId="263"/>
            <ac:spMk id="11" creationId="{C8134CF0-B6A7-488D-A78D-EDE7C726E216}"/>
          </ac:spMkLst>
        </pc:spChg>
        <pc:spChg chg="mod">
          <ac:chgData name="Thi Thu Ha ROBIN" userId="824a0f9b-e225-479c-84bd-70630207bca6" providerId="ADAL" clId="{2C47D8A5-1E9E-4269-A3C7-E694C72E6B73}" dt="2024-01-31T12:42:10.836" v="22" actId="20577"/>
          <ac:spMkLst>
            <pc:docMk/>
            <pc:sldMk cId="2460043568" sldId="263"/>
            <ac:spMk id="25" creationId="{387B2152-5672-4A91-8237-31BE25CDB000}"/>
          </ac:spMkLst>
        </pc:spChg>
        <pc:picChg chg="add mod">
          <ac:chgData name="Thi Thu Ha ROBIN" userId="824a0f9b-e225-479c-84bd-70630207bca6" providerId="ADAL" clId="{2C47D8A5-1E9E-4269-A3C7-E694C72E6B73}" dt="2024-01-31T13:25:41.097" v="89" actId="1076"/>
          <ac:picMkLst>
            <pc:docMk/>
            <pc:sldMk cId="2460043568" sldId="263"/>
            <ac:picMk id="10" creationId="{350286BE-C7E9-4048-942D-744855C6AEA3}"/>
          </ac:picMkLst>
        </pc:picChg>
        <pc:picChg chg="mod">
          <ac:chgData name="Thi Thu Ha ROBIN" userId="824a0f9b-e225-479c-84bd-70630207bca6" providerId="ADAL" clId="{2C47D8A5-1E9E-4269-A3C7-E694C72E6B73}" dt="2024-01-31T13:26:01.843" v="91" actId="1076"/>
          <ac:picMkLst>
            <pc:docMk/>
            <pc:sldMk cId="2460043568" sldId="263"/>
            <ac:picMk id="27" creationId="{481EDEBF-BF59-4E3F-9529-830C6BCF91EA}"/>
          </ac:picMkLst>
        </pc:picChg>
        <pc:picChg chg="mod">
          <ac:chgData name="Thi Thu Ha ROBIN" userId="824a0f9b-e225-479c-84bd-70630207bca6" providerId="ADAL" clId="{2C47D8A5-1E9E-4269-A3C7-E694C72E6B73}" dt="2024-02-19T14:31:21.461" v="92" actId="1076"/>
          <ac:picMkLst>
            <pc:docMk/>
            <pc:sldMk cId="2460043568" sldId="263"/>
            <ac:picMk id="31" creationId="{59255E8D-BABE-4584-AAA8-0CD7D0958020}"/>
          </ac:picMkLst>
        </pc:picChg>
      </pc:sldChg>
    </pc:docChg>
  </pc:docChgLst>
  <pc:docChgLst>
    <pc:chgData name="Marine" userId="7d964335-0b5a-4b02-b88e-93a8caae6cfe" providerId="ADAL" clId="{42B22E6A-A72F-449B-97E2-D30258EA5567}"/>
    <pc:docChg chg="undo custSel modSld">
      <pc:chgData name="Marine" userId="7d964335-0b5a-4b02-b88e-93a8caae6cfe" providerId="ADAL" clId="{42B22E6A-A72F-449B-97E2-D30258EA5567}" dt="2024-02-07T13:41:24.799" v="18" actId="1076"/>
      <pc:docMkLst>
        <pc:docMk/>
      </pc:docMkLst>
      <pc:sldChg chg="addSp modSp mod">
        <pc:chgData name="Marine" userId="7d964335-0b5a-4b02-b88e-93a8caae6cfe" providerId="ADAL" clId="{42B22E6A-A72F-449B-97E2-D30258EA5567}" dt="2024-02-07T13:41:24.799" v="18" actId="1076"/>
        <pc:sldMkLst>
          <pc:docMk/>
          <pc:sldMk cId="3315473451" sldId="258"/>
        </pc:sldMkLst>
        <pc:spChg chg="mod">
          <ac:chgData name="Marine" userId="7d964335-0b5a-4b02-b88e-93a8caae6cfe" providerId="ADAL" clId="{42B22E6A-A72F-449B-97E2-D30258EA5567}" dt="2024-02-07T13:39:11.821" v="11" actId="1076"/>
          <ac:spMkLst>
            <pc:docMk/>
            <pc:sldMk cId="3315473451" sldId="258"/>
            <ac:spMk id="2" creationId="{A5BB3D18-97ED-4C63-AE93-08027B6AD92B}"/>
          </ac:spMkLst>
        </pc:spChg>
        <pc:spChg chg="mod">
          <ac:chgData name="Marine" userId="7d964335-0b5a-4b02-b88e-93a8caae6cfe" providerId="ADAL" clId="{42B22E6A-A72F-449B-97E2-D30258EA5567}" dt="2024-02-07T13:41:12.073" v="17" actId="1076"/>
          <ac:spMkLst>
            <pc:docMk/>
            <pc:sldMk cId="3315473451" sldId="258"/>
            <ac:spMk id="18" creationId="{EF6B2FCC-5FEC-4C02-9D05-2D01263A81A5}"/>
          </ac:spMkLst>
        </pc:spChg>
        <pc:spChg chg="mod">
          <ac:chgData name="Marine" userId="7d964335-0b5a-4b02-b88e-93a8caae6cfe" providerId="ADAL" clId="{42B22E6A-A72F-449B-97E2-D30258EA5567}" dt="2024-02-07T13:35:40.649" v="3" actId="207"/>
          <ac:spMkLst>
            <pc:docMk/>
            <pc:sldMk cId="3315473451" sldId="258"/>
            <ac:spMk id="23" creationId="{EF6AF183-6C65-48E7-810A-E253D28FBABD}"/>
          </ac:spMkLst>
        </pc:spChg>
        <pc:spChg chg="mod">
          <ac:chgData name="Marine" userId="7d964335-0b5a-4b02-b88e-93a8caae6cfe" providerId="ADAL" clId="{42B22E6A-A72F-449B-97E2-D30258EA5567}" dt="2024-02-07T13:38:54.172" v="7" actId="1076"/>
          <ac:spMkLst>
            <pc:docMk/>
            <pc:sldMk cId="3315473451" sldId="258"/>
            <ac:spMk id="28" creationId="{615C5F47-C8EB-4B9D-A949-74A257D4E9E4}"/>
          </ac:spMkLst>
        </pc:spChg>
        <pc:picChg chg="mod">
          <ac:chgData name="Marine" userId="7d964335-0b5a-4b02-b88e-93a8caae6cfe" providerId="ADAL" clId="{42B22E6A-A72F-449B-97E2-D30258EA5567}" dt="2024-02-07T13:41:24.799" v="18" actId="1076"/>
          <ac:picMkLst>
            <pc:docMk/>
            <pc:sldMk cId="3315473451" sldId="258"/>
            <ac:picMk id="17" creationId="{4602D0D8-28BA-46C6-8EA6-DCB9EFFCABDC}"/>
          </ac:picMkLst>
        </pc:picChg>
        <pc:picChg chg="mod">
          <ac:chgData name="Marine" userId="7d964335-0b5a-4b02-b88e-93a8caae6cfe" providerId="ADAL" clId="{42B22E6A-A72F-449B-97E2-D30258EA5567}" dt="2024-02-07T13:39:01.363" v="8" actId="14100"/>
          <ac:picMkLst>
            <pc:docMk/>
            <pc:sldMk cId="3315473451" sldId="258"/>
            <ac:picMk id="24" creationId="{4A8D479D-A0FA-466B-8C75-6DC84039208E}"/>
          </ac:picMkLst>
        </pc:picChg>
        <pc:picChg chg="add mod">
          <ac:chgData name="Marine" userId="7d964335-0b5a-4b02-b88e-93a8caae6cfe" providerId="ADAL" clId="{42B22E6A-A72F-449B-97E2-D30258EA5567}" dt="2024-02-07T13:38:48.510" v="5" actId="1076"/>
          <ac:picMkLst>
            <pc:docMk/>
            <pc:sldMk cId="3315473451" sldId="258"/>
            <ac:picMk id="29" creationId="{0B9731F3-2598-4C2F-AB35-A9779B0F6863}"/>
          </ac:picMkLst>
        </pc:picChg>
        <pc:picChg chg="add mod">
          <ac:chgData name="Marine" userId="7d964335-0b5a-4b02-b88e-93a8caae6cfe" providerId="ADAL" clId="{42B22E6A-A72F-449B-97E2-D30258EA5567}" dt="2024-02-07T13:39:10.202" v="10" actId="1076"/>
          <ac:picMkLst>
            <pc:docMk/>
            <pc:sldMk cId="3315473451" sldId="258"/>
            <ac:picMk id="30" creationId="{C1F95FF2-B211-4EF5-817F-EEA9A5BCC076}"/>
          </ac:picMkLst>
        </pc:picChg>
        <pc:picChg chg="add mod">
          <ac:chgData name="Marine" userId="7d964335-0b5a-4b02-b88e-93a8caae6cfe" providerId="ADAL" clId="{42B22E6A-A72F-449B-97E2-D30258EA5567}" dt="2024-02-07T13:39:23.822" v="13" actId="1076"/>
          <ac:picMkLst>
            <pc:docMk/>
            <pc:sldMk cId="3315473451" sldId="258"/>
            <ac:picMk id="31" creationId="{8B1806D3-AD46-446B-A727-1D0E1400EB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1D81944D-2A0F-4D56-BFE3-9F5FF31A9E38}" type="datetimeFigureOut">
              <a:rPr lang="fr-FR" smtClean="0"/>
              <a:t>28/02/2024</a:t>
            </a:fld>
            <a:endParaRPr lang="fr-FR"/>
          </a:p>
        </p:txBody>
      </p:sp>
      <p:sp>
        <p:nvSpPr>
          <p:cNvPr id="4" name="Espace réservé de l'image des diapositives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3578751-4312-4E0E-B852-AF57D98D1EE8}" type="slidenum">
              <a:rPr lang="fr-FR" smtClean="0"/>
              <a:t>‹N°›</a:t>
            </a:fld>
            <a:endParaRPr lang="fr-FR"/>
          </a:p>
        </p:txBody>
      </p:sp>
    </p:spTree>
    <p:extLst>
      <p:ext uri="{BB962C8B-B14F-4D97-AF65-F5344CB8AC3E}">
        <p14:creationId xmlns:p14="http://schemas.microsoft.com/office/powerpoint/2010/main" val="351539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578751-4312-4E0E-B852-AF57D98D1EE8}" type="slidenum">
              <a:rPr lang="fr-FR" smtClean="0"/>
              <a:t>1</a:t>
            </a:fld>
            <a:endParaRPr lang="fr-FR"/>
          </a:p>
        </p:txBody>
      </p:sp>
    </p:spTree>
    <p:extLst>
      <p:ext uri="{BB962C8B-B14F-4D97-AF65-F5344CB8AC3E}">
        <p14:creationId xmlns:p14="http://schemas.microsoft.com/office/powerpoint/2010/main" val="147904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28/02/2024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28/02/2024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28/02/2024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28/02/2024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28/02/2024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28/02/2024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fr-FR" smtClean="0"/>
              <a:t>28/02/2024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svg"/><Relationship Id="rId18" Type="http://schemas.openxmlformats.org/officeDocument/2006/relationships/image" Target="../media/image15.png"/><Relationship Id="rId3" Type="http://schemas.openxmlformats.org/officeDocument/2006/relationships/hyperlink" Target="https://www.erudit.org/fr/revues/ritpu/2020-v17-n2-ritpu06264/1080258ar/" TargetMode="External"/><Relationship Id="rId21"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hyperlink" Target="https://y.uca.fr/xzmOP" TargetMode="Externa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bop.fipf.org/simuler-la-vie-dun-immeuble/" TargetMode="External"/><Relationship Id="rId5" Type="http://schemas.openxmlformats.org/officeDocument/2006/relationships/image" Target="../media/image5.jpeg"/><Relationship Id="rId15" Type="http://schemas.openxmlformats.org/officeDocument/2006/relationships/image" Target="../media/image12.svg"/><Relationship Id="rId10" Type="http://schemas.openxmlformats.org/officeDocument/2006/relationships/hyperlink" Target="https://pedagogie.uquebec.ca/le-tableau/le-jeu-de-role-en-pedagogie-universitaire-un-exemple-dutilisation" TargetMode="External"/><Relationship Id="rId19" Type="http://schemas.openxmlformats.org/officeDocument/2006/relationships/image" Target="../media/image16.png"/><Relationship Id="rId4" Type="http://schemas.openxmlformats.org/officeDocument/2006/relationships/hyperlink" Target="https://www.has-sante.fr/jcms/c_2049171/fr/simulation-en-sante-fiche-technique-methode-de-dpc" TargetMode="External"/><Relationship Id="rId9" Type="http://schemas.openxmlformats.org/officeDocument/2006/relationships/hyperlink" Target="https://www.ucly.fr/proces-fictifs-et-pratique-du-droit-au-service-de-lenseignement-universitaire/" TargetMode="Externa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8F96"/>
        </a:solidFill>
        <a:effectLst/>
      </p:bgPr>
    </p:bg>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A875AAAB-E627-981D-EEAF-314934C01D35}"/>
              </a:ext>
            </a:extLst>
          </p:cNvPr>
          <p:cNvSpPr txBox="1"/>
          <p:nvPr/>
        </p:nvSpPr>
        <p:spPr>
          <a:xfrm>
            <a:off x="4301429" y="5059063"/>
            <a:ext cx="184731" cy="307777"/>
          </a:xfrm>
          <a:prstGeom prst="rect">
            <a:avLst/>
          </a:prstGeom>
          <a:noFill/>
        </p:spPr>
        <p:txBody>
          <a:bodyPr wrap="none" lIns="91440" tIns="45720" rIns="91440" bIns="45720" rtlCol="0" anchor="t">
            <a:spAutoFit/>
          </a:bodyPr>
          <a:lstStyle/>
          <a:p>
            <a:endParaRPr lang="fr-FR" sz="1400">
              <a:solidFill>
                <a:srgbClr val="008F9B"/>
              </a:solidFill>
              <a:cs typeface="Calibri"/>
            </a:endParaRPr>
          </a:p>
        </p:txBody>
      </p:sp>
      <p:sp>
        <p:nvSpPr>
          <p:cNvPr id="20" name="ZoneTexte 19">
            <a:extLst>
              <a:ext uri="{FF2B5EF4-FFF2-40B4-BE49-F238E27FC236}">
                <a16:creationId xmlns:a16="http://schemas.microsoft.com/office/drawing/2014/main" id="{4145C2A5-5751-451C-8200-DCF5DC33B39C}"/>
              </a:ext>
            </a:extLst>
          </p:cNvPr>
          <p:cNvSpPr txBox="1"/>
          <p:nvPr/>
        </p:nvSpPr>
        <p:spPr>
          <a:xfrm>
            <a:off x="4653257" y="5307817"/>
            <a:ext cx="1224060" cy="276999"/>
          </a:xfrm>
          <a:prstGeom prst="rect">
            <a:avLst/>
          </a:prstGeom>
          <a:noFill/>
        </p:spPr>
        <p:txBody>
          <a:bodyPr wrap="square" rtlCol="0">
            <a:spAutoFit/>
          </a:bodyPr>
          <a:lstStyle/>
          <a:p>
            <a:r>
              <a:rPr lang="fr-FR" sz="1200" b="1">
                <a:solidFill>
                  <a:srgbClr val="0099A2"/>
                </a:solidFill>
                <a:latin typeface="Ink Free" panose="03080402000500000000" pitchFamily="66" charset="0"/>
              </a:rPr>
              <a:t>étudiants</a:t>
            </a:r>
          </a:p>
        </p:txBody>
      </p:sp>
      <p:sp>
        <p:nvSpPr>
          <p:cNvPr id="25" name="Rectangle 24">
            <a:extLst>
              <a:ext uri="{FF2B5EF4-FFF2-40B4-BE49-F238E27FC236}">
                <a16:creationId xmlns:a16="http://schemas.microsoft.com/office/drawing/2014/main" id="{387B2152-5672-4A91-8237-31BE25CDB000}"/>
              </a:ext>
            </a:extLst>
          </p:cNvPr>
          <p:cNvSpPr/>
          <p:nvPr/>
        </p:nvSpPr>
        <p:spPr>
          <a:xfrm>
            <a:off x="238394" y="166568"/>
            <a:ext cx="5638923" cy="6370975"/>
          </a:xfrm>
          <a:prstGeom prst="rect">
            <a:avLst/>
          </a:prstGeom>
          <a:solidFill>
            <a:schemeClr val="bg1"/>
          </a:solidFill>
        </p:spPr>
        <p:txBody>
          <a:bodyPr wrap="square" lIns="91440" tIns="45720" rIns="91440" bIns="45720" anchor="t">
            <a:spAutoFit/>
          </a:bodyPr>
          <a:lstStyle/>
          <a:p>
            <a:pPr algn="ctr" fontAlgn="base"/>
            <a:r>
              <a:rPr lang="fr-FR" sz="3000" b="1" dirty="0">
                <a:solidFill>
                  <a:schemeClr val="tx1">
                    <a:lumMod val="65000"/>
                    <a:lumOff val="35000"/>
                  </a:schemeClr>
                </a:solidFill>
                <a:ea typeface="+mn-lt"/>
                <a:cs typeface="+mn-lt"/>
              </a:rPr>
              <a:t>Les simulations et l’APC ​</a:t>
            </a:r>
            <a:endParaRPr lang="fr-FR" sz="3000" dirty="0">
              <a:solidFill>
                <a:schemeClr val="tx1">
                  <a:lumMod val="65000"/>
                  <a:lumOff val="35000"/>
                </a:schemeClr>
              </a:solidFill>
            </a:endParaRPr>
          </a:p>
          <a:p>
            <a:pPr algn="just" fontAlgn="base"/>
            <a:endParaRPr lang="fr-FR" sz="1200">
              <a:solidFill>
                <a:schemeClr val="tx1">
                  <a:lumMod val="65000"/>
                  <a:lumOff val="35000"/>
                </a:schemeClr>
              </a:solidFill>
              <a:cs typeface="Calibri"/>
            </a:endParaRPr>
          </a:p>
          <a:p>
            <a:pPr algn="just" fontAlgn="base"/>
            <a:r>
              <a:rPr lang="fr-FR" sz="1200" dirty="0">
                <a:solidFill>
                  <a:schemeClr val="tx1">
                    <a:lumMod val="65000"/>
                    <a:lumOff val="35000"/>
                  </a:schemeClr>
                </a:solidFill>
                <a:cs typeface="Calibri"/>
              </a:rPr>
              <a:t>La simulation est une approche pédagogique visant à </a:t>
            </a:r>
            <a:r>
              <a:rPr lang="fr-FR" sz="1200" dirty="0">
                <a:solidFill>
                  <a:srgbClr val="E235AB"/>
                </a:solidFill>
                <a:cs typeface="Calibri"/>
              </a:rPr>
              <a:t>recréer une situation représentant la réalité </a:t>
            </a:r>
            <a:r>
              <a:rPr lang="fr-FR" sz="1200" dirty="0">
                <a:solidFill>
                  <a:schemeClr val="tx1">
                    <a:lumMod val="65000"/>
                    <a:lumOff val="35000"/>
                  </a:schemeClr>
                </a:solidFill>
                <a:cs typeface="Calibri"/>
              </a:rPr>
              <a:t>à laquelle les étudiants pourraient être confrontés, soit dans la vie de tous les jours, soit dans sa profession future. </a:t>
            </a:r>
            <a:endParaRPr lang="fr-FR" sz="1200" dirty="0">
              <a:solidFill>
                <a:schemeClr val="tx1">
                  <a:lumMod val="65000"/>
                  <a:lumOff val="35000"/>
                </a:schemeClr>
              </a:solidFill>
              <a:ea typeface="Calibri"/>
              <a:cs typeface="Calibri"/>
            </a:endParaRPr>
          </a:p>
          <a:p>
            <a:pPr algn="just" fontAlgn="base"/>
            <a:endParaRPr lang="fr-FR" sz="1200">
              <a:solidFill>
                <a:schemeClr val="tx1">
                  <a:lumMod val="65000"/>
                  <a:lumOff val="35000"/>
                </a:schemeClr>
              </a:solidFill>
              <a:cs typeface="Calibri"/>
            </a:endParaRPr>
          </a:p>
          <a:p>
            <a:pPr algn="just" fontAlgn="base"/>
            <a:r>
              <a:rPr lang="fr-FR" sz="1200" dirty="0">
                <a:solidFill>
                  <a:schemeClr val="tx1">
                    <a:lumMod val="65000"/>
                    <a:lumOff val="35000"/>
                  </a:schemeClr>
                </a:solidFill>
                <a:cs typeface="Calibri"/>
              </a:rPr>
              <a:t>La simulation peut se présenter sous différentes formes : </a:t>
            </a:r>
            <a:r>
              <a:rPr lang="fr-FR" sz="1200" dirty="0">
                <a:solidFill>
                  <a:srgbClr val="E235AB"/>
                </a:solidFill>
                <a:cs typeface="Calibri"/>
              </a:rPr>
              <a:t>jeu de rôle, débats de décisionnaires, simulation de débat contradictoire pour ou contre, escape </a:t>
            </a:r>
            <a:r>
              <a:rPr lang="fr-FR" sz="1200" err="1">
                <a:solidFill>
                  <a:srgbClr val="E235AB"/>
                </a:solidFill>
                <a:cs typeface="Calibri"/>
              </a:rPr>
              <a:t>game</a:t>
            </a:r>
            <a:r>
              <a:rPr lang="fr-FR" sz="1200" dirty="0">
                <a:solidFill>
                  <a:srgbClr val="E235AB"/>
                </a:solidFill>
                <a:cs typeface="Calibri"/>
              </a:rPr>
              <a:t>, simulation numérique</a:t>
            </a:r>
            <a:r>
              <a:rPr lang="fr-FR" sz="1200" dirty="0">
                <a:solidFill>
                  <a:schemeClr val="tx1">
                    <a:lumMod val="65000"/>
                    <a:lumOff val="35000"/>
                  </a:schemeClr>
                </a:solidFill>
                <a:cs typeface="Calibri"/>
              </a:rPr>
              <a:t> avec l’utilisation de logiciels ou d’équipements comme la réalité virtuelle ou augmentée (par exemple dans le cas de la simulation de vente et négociation commerciale ou la simulation dans un environnement dangereux).</a:t>
            </a:r>
            <a:endParaRPr lang="fr-FR" sz="1200" dirty="0">
              <a:solidFill>
                <a:schemeClr val="tx1">
                  <a:lumMod val="65000"/>
                  <a:lumOff val="35000"/>
                </a:schemeClr>
              </a:solidFill>
              <a:ea typeface="Calibri"/>
              <a:cs typeface="Calibri"/>
            </a:endParaRPr>
          </a:p>
          <a:p>
            <a:pPr algn="just" fontAlgn="base"/>
            <a:endParaRPr lang="fr-FR" sz="1200">
              <a:solidFill>
                <a:schemeClr val="tx1">
                  <a:lumMod val="65000"/>
                  <a:lumOff val="35000"/>
                </a:schemeClr>
              </a:solidFill>
              <a:cs typeface="Calibri"/>
            </a:endParaRPr>
          </a:p>
          <a:p>
            <a:pPr algn="just" fontAlgn="base"/>
            <a:r>
              <a:rPr lang="fr-FR" sz="1200">
                <a:solidFill>
                  <a:schemeClr val="tx1">
                    <a:lumMod val="65000"/>
                    <a:lumOff val="35000"/>
                  </a:schemeClr>
                </a:solidFill>
                <a:cs typeface="Calibri"/>
              </a:rPr>
              <a:t>Elle propose aux étudiants de vivre des </a:t>
            </a:r>
            <a:r>
              <a:rPr lang="fr-FR" sz="1200" dirty="0">
                <a:solidFill>
                  <a:schemeClr val="tx1">
                    <a:lumMod val="65000"/>
                    <a:lumOff val="35000"/>
                  </a:schemeClr>
                </a:solidFill>
                <a:cs typeface="Calibri"/>
              </a:rPr>
              <a:t>situations complexes qui lui permettront de </a:t>
            </a:r>
            <a:r>
              <a:rPr lang="fr-FR" sz="1200" dirty="0">
                <a:solidFill>
                  <a:srgbClr val="E235AB"/>
                </a:solidFill>
                <a:cs typeface="Calibri"/>
              </a:rPr>
              <a:t>mieux comprendre la réalité</a:t>
            </a:r>
            <a:r>
              <a:rPr lang="fr-FR" sz="1200" dirty="0">
                <a:solidFill>
                  <a:schemeClr val="tx1">
                    <a:lumMod val="65000"/>
                    <a:lumOff val="35000"/>
                  </a:schemeClr>
                </a:solidFill>
                <a:cs typeface="Calibri"/>
              </a:rPr>
              <a:t>, en s'y référant dans le cas du jeu de rôle et en la modélisant dans le cas de la simulation. </a:t>
            </a:r>
          </a:p>
          <a:p>
            <a:pPr algn="just" fontAlgn="base"/>
            <a:endParaRPr lang="fr-FR" sz="1200">
              <a:solidFill>
                <a:schemeClr val="tx1">
                  <a:lumMod val="65000"/>
                  <a:lumOff val="35000"/>
                </a:schemeClr>
              </a:solidFill>
              <a:cs typeface="Calibri"/>
            </a:endParaRPr>
          </a:p>
          <a:p>
            <a:pPr algn="just" fontAlgn="base"/>
            <a:r>
              <a:rPr lang="fr-FR" sz="1200" dirty="0">
                <a:solidFill>
                  <a:schemeClr val="tx1">
                    <a:lumMod val="65000"/>
                    <a:lumOff val="35000"/>
                  </a:schemeClr>
                </a:solidFill>
                <a:cs typeface="Calibri"/>
              </a:rPr>
              <a:t>Après la simulation, un </a:t>
            </a:r>
            <a:r>
              <a:rPr lang="fr-FR" sz="1200" dirty="0">
                <a:solidFill>
                  <a:srgbClr val="E235AB"/>
                </a:solidFill>
                <a:cs typeface="Calibri"/>
              </a:rPr>
              <a:t>débriefing</a:t>
            </a:r>
            <a:r>
              <a:rPr lang="fr-FR" sz="1200" dirty="0">
                <a:solidFill>
                  <a:schemeClr val="tx1">
                    <a:lumMod val="65000"/>
                    <a:lumOff val="35000"/>
                  </a:schemeClr>
                </a:solidFill>
                <a:cs typeface="Calibri"/>
              </a:rPr>
              <a:t> a lieu pour permettre aux étudiants de s'exprimer sur </a:t>
            </a:r>
            <a:r>
              <a:rPr lang="fr-FR" sz="1200">
                <a:solidFill>
                  <a:schemeClr val="tx1">
                    <a:lumMod val="65000"/>
                    <a:lumOff val="35000"/>
                  </a:schemeClr>
                </a:solidFill>
                <a:cs typeface="Calibri"/>
              </a:rPr>
              <a:t>ce qu'ils ont vécu</a:t>
            </a:r>
            <a:r>
              <a:rPr lang="fr-FR" sz="1200" dirty="0">
                <a:solidFill>
                  <a:schemeClr val="tx1">
                    <a:lumMod val="65000"/>
                    <a:lumOff val="35000"/>
                  </a:schemeClr>
                </a:solidFill>
                <a:cs typeface="Calibri"/>
              </a:rPr>
              <a:t>. Cette discussion permet également de comparer la simulation réalisée avec la réalité qui a été modélisée. </a:t>
            </a:r>
          </a:p>
          <a:p>
            <a:pPr fontAlgn="base"/>
            <a:endParaRPr lang="fr-FR" sz="1200">
              <a:solidFill>
                <a:schemeClr val="tx1">
                  <a:lumMod val="65000"/>
                  <a:lumOff val="35000"/>
                </a:schemeClr>
              </a:solidFill>
              <a:cs typeface="Calibri"/>
            </a:endParaRPr>
          </a:p>
          <a:p>
            <a:r>
              <a:rPr lang="fr-FR" sz="1400" b="1" dirty="0">
                <a:solidFill>
                  <a:schemeClr val="tx1">
                    <a:lumMod val="65000"/>
                    <a:lumOff val="35000"/>
                  </a:schemeClr>
                </a:solidFill>
                <a:cs typeface="Calibri"/>
              </a:rPr>
              <a:t>Voici quelques exemples de questions </a:t>
            </a:r>
            <a:r>
              <a:rPr lang="fr-FR" sz="1400" b="1" dirty="0" err="1">
                <a:solidFill>
                  <a:schemeClr val="tx1">
                    <a:lumMod val="65000"/>
                    <a:lumOff val="35000"/>
                  </a:schemeClr>
                </a:solidFill>
                <a:cs typeface="Calibri"/>
              </a:rPr>
              <a:t>guidantes</a:t>
            </a:r>
            <a:r>
              <a:rPr lang="fr-FR" sz="1400" b="1" dirty="0">
                <a:solidFill>
                  <a:schemeClr val="tx1">
                    <a:lumMod val="65000"/>
                    <a:lumOff val="35000"/>
                  </a:schemeClr>
                </a:solidFill>
                <a:cs typeface="Calibri"/>
              </a:rPr>
              <a:t> que </a:t>
            </a:r>
            <a:br>
              <a:rPr lang="fr-FR" sz="1400" b="1" dirty="0">
                <a:cs typeface="Calibri"/>
              </a:rPr>
            </a:br>
            <a:r>
              <a:rPr lang="fr-FR" sz="1400" b="1" dirty="0">
                <a:solidFill>
                  <a:schemeClr val="tx1">
                    <a:lumMod val="65000"/>
                    <a:lumOff val="35000"/>
                  </a:schemeClr>
                </a:solidFill>
                <a:cs typeface="Calibri"/>
              </a:rPr>
              <a:t>l’enseignant peut proposer lors de la phase de débriefing : </a:t>
            </a:r>
            <a:endParaRPr lang="fr-FR" sz="1400" b="1" dirty="0">
              <a:solidFill>
                <a:schemeClr val="tx1">
                  <a:lumMod val="65000"/>
                  <a:lumOff val="35000"/>
                </a:schemeClr>
              </a:solidFill>
              <a:ea typeface="Calibri"/>
              <a:cs typeface="Calibri"/>
            </a:endParaRPr>
          </a:p>
          <a:p>
            <a:endParaRPr lang="fr-FR" sz="1400" b="1" dirty="0">
              <a:solidFill>
                <a:schemeClr val="tx1">
                  <a:lumMod val="65000"/>
                  <a:lumOff val="35000"/>
                </a:schemeClr>
              </a:solidFill>
              <a:cs typeface="Calibri"/>
            </a:endParaRPr>
          </a:p>
          <a:p>
            <a:pPr marL="285750" indent="-198120">
              <a:buClr>
                <a:srgbClr val="DA0095"/>
              </a:buClr>
              <a:buFont typeface="Arial" panose="020B0604020202020204" pitchFamily="34" charset="0"/>
              <a:buChar char="•"/>
            </a:pPr>
            <a:r>
              <a:rPr lang="fr-FR" sz="1100" i="1" dirty="0">
                <a:solidFill>
                  <a:schemeClr val="tx1">
                    <a:lumMod val="65000"/>
                    <a:lumOff val="35000"/>
                  </a:schemeClr>
                </a:solidFill>
                <a:cs typeface="Calibri"/>
              </a:rPr>
              <a:t>Quelle observation avez-vous fait sur cette situation ? ​</a:t>
            </a:r>
            <a:endParaRPr lang="fr-FR" sz="1100" i="1" dirty="0">
              <a:solidFill>
                <a:schemeClr val="tx1">
                  <a:lumMod val="65000"/>
                  <a:lumOff val="35000"/>
                </a:schemeClr>
              </a:solidFill>
              <a:ea typeface="Calibri"/>
              <a:cs typeface="Calibri"/>
            </a:endParaRPr>
          </a:p>
          <a:p>
            <a:pPr marL="285750" indent="-198120">
              <a:buClr>
                <a:srgbClr val="DA0095"/>
              </a:buClr>
              <a:buFont typeface="Arial" panose="020B0604020202020204" pitchFamily="34" charset="0"/>
              <a:buChar char="•"/>
            </a:pPr>
            <a:r>
              <a:rPr lang="fr-FR" sz="1100" i="1" dirty="0">
                <a:solidFill>
                  <a:schemeClr val="tx1">
                    <a:lumMod val="65000"/>
                    <a:lumOff val="35000"/>
                  </a:schemeClr>
                </a:solidFill>
                <a:cs typeface="Calibri"/>
              </a:rPr>
              <a:t>Comment avez-vous vécu cette simulation ?</a:t>
            </a:r>
            <a:endParaRPr lang="fr-FR" sz="1100" i="1" dirty="0">
              <a:solidFill>
                <a:schemeClr val="tx1">
                  <a:lumMod val="65000"/>
                  <a:lumOff val="35000"/>
                </a:schemeClr>
              </a:solidFill>
              <a:ea typeface="Calibri"/>
              <a:cs typeface="Calibri"/>
            </a:endParaRPr>
          </a:p>
          <a:p>
            <a:pPr marL="285750" indent="-198120">
              <a:buClr>
                <a:srgbClr val="DA0095"/>
              </a:buClr>
              <a:buFont typeface="Arial" panose="020B0604020202020204" pitchFamily="34" charset="0"/>
              <a:buChar char="•"/>
            </a:pPr>
            <a:r>
              <a:rPr lang="fr-FR" sz="1100" i="1" dirty="0">
                <a:solidFill>
                  <a:schemeClr val="tx1">
                    <a:lumMod val="65000"/>
                    <a:lumOff val="35000"/>
                  </a:schemeClr>
                </a:solidFill>
                <a:cs typeface="Calibri"/>
              </a:rPr>
              <a:t>Qu’est-ce qui a bien/mal fonctionné selon vous ?  Pour l’acteur ?  Pour l’observateur ? </a:t>
            </a:r>
            <a:endParaRPr lang="fr-FR" sz="1100" i="1" dirty="0">
              <a:solidFill>
                <a:schemeClr val="tx1">
                  <a:lumMod val="65000"/>
                  <a:lumOff val="35000"/>
                </a:schemeClr>
              </a:solidFill>
              <a:ea typeface="Calibri"/>
              <a:cs typeface="Calibri"/>
            </a:endParaRPr>
          </a:p>
          <a:p>
            <a:pPr marL="285750" indent="-198120">
              <a:buClr>
                <a:srgbClr val="DA0095"/>
              </a:buClr>
              <a:buFont typeface="Arial" panose="020B0604020202020204" pitchFamily="34" charset="0"/>
              <a:buChar char="•"/>
            </a:pPr>
            <a:r>
              <a:rPr lang="fr-FR" sz="1100" i="1" dirty="0">
                <a:solidFill>
                  <a:schemeClr val="tx1">
                    <a:lumMod val="65000"/>
                    <a:lumOff val="35000"/>
                  </a:schemeClr>
                </a:solidFill>
                <a:cs typeface="Calibri"/>
              </a:rPr>
              <a:t>Qu’est-ce que vous comprenez mieux suite à cette simulation ? ​</a:t>
            </a:r>
            <a:endParaRPr lang="fr-FR" sz="1100" i="1" dirty="0">
              <a:solidFill>
                <a:schemeClr val="tx1">
                  <a:lumMod val="65000"/>
                  <a:lumOff val="35000"/>
                </a:schemeClr>
              </a:solidFill>
              <a:ea typeface="Calibri"/>
              <a:cs typeface="Calibri"/>
            </a:endParaRPr>
          </a:p>
          <a:p>
            <a:pPr marL="285750" indent="-198120">
              <a:buClr>
                <a:srgbClr val="DA0095"/>
              </a:buClr>
              <a:buFont typeface="Arial" panose="020B0604020202020204" pitchFamily="34" charset="0"/>
              <a:buChar char="•"/>
            </a:pPr>
            <a:r>
              <a:rPr lang="fr-FR" sz="1100" i="1" dirty="0">
                <a:solidFill>
                  <a:schemeClr val="tx1">
                    <a:lumMod val="65000"/>
                    <a:lumOff val="35000"/>
                  </a:schemeClr>
                </a:solidFill>
                <a:cs typeface="Calibri"/>
              </a:rPr>
              <a:t>En quoi cette situation peut-elle contribuer à la pratique professionnelle ? ​</a:t>
            </a:r>
            <a:endParaRPr lang="fr-FR" sz="1100" i="1" dirty="0">
              <a:solidFill>
                <a:schemeClr val="tx1">
                  <a:lumMod val="65000"/>
                  <a:lumOff val="35000"/>
                </a:schemeClr>
              </a:solidFill>
              <a:ea typeface="Calibri"/>
              <a:cs typeface="Calibri"/>
            </a:endParaRPr>
          </a:p>
          <a:p>
            <a:pPr marL="285750" indent="-198120">
              <a:buClr>
                <a:srgbClr val="DA0095"/>
              </a:buClr>
              <a:buFont typeface="Arial" panose="020B0604020202020204" pitchFamily="34" charset="0"/>
              <a:buChar char="•"/>
            </a:pPr>
            <a:r>
              <a:rPr lang="fr-FR" sz="1100" i="1" dirty="0">
                <a:solidFill>
                  <a:schemeClr val="tx1">
                    <a:lumMod val="65000"/>
                    <a:lumOff val="35000"/>
                  </a:schemeClr>
                </a:solidFill>
                <a:cs typeface="Calibri"/>
              </a:rPr>
              <a:t>Comment, concrètement, intégrerez-vous ce que vous avez appris dans cette expérience à votre pratique ? ​</a:t>
            </a:r>
            <a:endParaRPr lang="fr-FR" sz="1100" i="1" dirty="0">
              <a:solidFill>
                <a:schemeClr val="tx1">
                  <a:lumMod val="65000"/>
                  <a:lumOff val="35000"/>
                </a:schemeClr>
              </a:solidFill>
              <a:ea typeface="Calibri"/>
              <a:cs typeface="Calibri"/>
            </a:endParaRPr>
          </a:p>
          <a:p>
            <a:pPr marL="285750" indent="-198120">
              <a:buClr>
                <a:srgbClr val="DA0095"/>
              </a:buClr>
              <a:buFont typeface="Arial" panose="020B0604020202020204" pitchFamily="34" charset="0"/>
              <a:buChar char="•"/>
            </a:pPr>
            <a:r>
              <a:rPr lang="fr-FR" sz="1100" i="1" dirty="0">
                <a:solidFill>
                  <a:schemeClr val="tx1">
                    <a:lumMod val="65000"/>
                    <a:lumOff val="35000"/>
                  </a:schemeClr>
                </a:solidFill>
                <a:cs typeface="Calibri"/>
              </a:rPr>
              <a:t>Que retenez-vous de cette expérience ? ​ Et si c’était à refaire ?</a:t>
            </a:r>
            <a:endParaRPr lang="fr-FR" sz="1100" i="1" dirty="0">
              <a:solidFill>
                <a:schemeClr val="tx1">
                  <a:lumMod val="65000"/>
                  <a:lumOff val="35000"/>
                </a:schemeClr>
              </a:solidFill>
              <a:ea typeface="Calibri"/>
              <a:cs typeface="Calibri"/>
            </a:endParaRPr>
          </a:p>
          <a:p>
            <a:pPr marL="86995">
              <a:buClr>
                <a:srgbClr val="DA0095"/>
              </a:buClr>
            </a:pPr>
            <a:endParaRPr lang="fr-FR" sz="1100" i="1">
              <a:solidFill>
                <a:schemeClr val="tx1">
                  <a:lumMod val="65000"/>
                  <a:lumOff val="35000"/>
                </a:schemeClr>
              </a:solidFill>
              <a:ea typeface="Calibri"/>
              <a:cs typeface="Calibri"/>
            </a:endParaRPr>
          </a:p>
          <a:p>
            <a:pPr marL="86995">
              <a:buClr>
                <a:srgbClr val="DA0095"/>
              </a:buClr>
            </a:pPr>
            <a:endParaRPr lang="fr-FR" sz="1100" i="1">
              <a:solidFill>
                <a:schemeClr val="tx1">
                  <a:lumMod val="65000"/>
                  <a:lumOff val="35000"/>
                </a:schemeClr>
              </a:solidFill>
              <a:ea typeface="Calibri"/>
              <a:cs typeface="Calibri"/>
            </a:endParaRPr>
          </a:p>
        </p:txBody>
      </p:sp>
      <p:sp>
        <p:nvSpPr>
          <p:cNvPr id="26" name="Rectangle 25">
            <a:extLst>
              <a:ext uri="{FF2B5EF4-FFF2-40B4-BE49-F238E27FC236}">
                <a16:creationId xmlns:a16="http://schemas.microsoft.com/office/drawing/2014/main" id="{5C902649-D982-4A32-BACD-D0DE31437F30}"/>
              </a:ext>
            </a:extLst>
          </p:cNvPr>
          <p:cNvSpPr/>
          <p:nvPr/>
        </p:nvSpPr>
        <p:spPr>
          <a:xfrm>
            <a:off x="6156041" y="166568"/>
            <a:ext cx="5797564" cy="6340197"/>
          </a:xfrm>
          <a:prstGeom prst="rect">
            <a:avLst/>
          </a:prstGeom>
          <a:solidFill>
            <a:schemeClr val="bg1"/>
          </a:solidFill>
        </p:spPr>
        <p:txBody>
          <a:bodyPr wrap="square" lIns="91440" tIns="45720" rIns="91440" bIns="45720" anchor="t">
            <a:spAutoFit/>
          </a:bodyPr>
          <a:lstStyle/>
          <a:p>
            <a:pPr algn="ctr">
              <a:buClr>
                <a:srgbClr val="0099A2"/>
              </a:buClr>
            </a:pPr>
            <a:r>
              <a:rPr lang="fr-FR" sz="3000" b="1" dirty="0">
                <a:solidFill>
                  <a:schemeClr val="tx1">
                    <a:lumMod val="65000"/>
                    <a:lumOff val="35000"/>
                  </a:schemeClr>
                </a:solidFill>
                <a:ea typeface="+mn-lt"/>
                <a:cs typeface="+mn-lt"/>
              </a:rPr>
              <a:t>Les simulations et l’APC ​</a:t>
            </a:r>
          </a:p>
          <a:p>
            <a:pPr algn="ctr">
              <a:buClr>
                <a:srgbClr val="0099A2"/>
              </a:buClr>
            </a:pPr>
            <a:br>
              <a:rPr lang="fr-FR" sz="1400" b="1" dirty="0">
                <a:cs typeface="Calibri"/>
              </a:rPr>
            </a:br>
            <a:r>
              <a:rPr lang="fr-FR" sz="1400" b="1" dirty="0">
                <a:solidFill>
                  <a:schemeClr val="tx1">
                    <a:lumMod val="65000"/>
                    <a:lumOff val="35000"/>
                  </a:schemeClr>
                </a:solidFill>
                <a:cs typeface="Calibri"/>
              </a:rPr>
              <a:t>COMMENT PERMETTRE AUX  ÉTUDIANTS DE DÉVELOPPER LEURS COMPÉTENCES AVEC </a:t>
            </a:r>
            <a:r>
              <a:rPr lang="fr-FR" sz="1400" b="1" dirty="0">
                <a:solidFill>
                  <a:schemeClr val="bg1"/>
                </a:solidFill>
                <a:highlight>
                  <a:srgbClr val="DA0095"/>
                </a:highlight>
                <a:cs typeface="Calibri"/>
              </a:rPr>
              <a:t>LES SIMULATIONS</a:t>
            </a:r>
            <a:r>
              <a:rPr lang="fr-FR" sz="1400" b="1" dirty="0">
                <a:solidFill>
                  <a:schemeClr val="bg1"/>
                </a:solidFill>
                <a:cs typeface="Calibri"/>
              </a:rPr>
              <a:t> </a:t>
            </a:r>
            <a:r>
              <a:rPr lang="fr-FR" sz="1400" b="1" dirty="0">
                <a:solidFill>
                  <a:schemeClr val="tx1">
                    <a:lumMod val="65000"/>
                    <a:lumOff val="35000"/>
                  </a:schemeClr>
                </a:solidFill>
                <a:cs typeface="Calibri"/>
              </a:rPr>
              <a:t>?</a:t>
            </a:r>
            <a:endParaRPr lang="fr-FR" sz="1400" b="1" dirty="0">
              <a:solidFill>
                <a:schemeClr val="tx1">
                  <a:lumMod val="65000"/>
                  <a:lumOff val="35000"/>
                </a:schemeClr>
              </a:solidFill>
              <a:ea typeface="Calibri" panose="020F0502020204030204"/>
              <a:cs typeface="Calibri"/>
            </a:endParaRPr>
          </a:p>
          <a:p>
            <a:pPr>
              <a:buClr>
                <a:srgbClr val="0099A2"/>
              </a:buClr>
            </a:pPr>
            <a:endParaRPr lang="fr-FR" sz="1400" b="1">
              <a:solidFill>
                <a:schemeClr val="bg1"/>
              </a:solidFill>
              <a:highlight>
                <a:srgbClr val="DA0095"/>
              </a:highlight>
            </a:endParaRPr>
          </a:p>
          <a:p>
            <a:pPr>
              <a:buClr>
                <a:srgbClr val="0099A2"/>
              </a:buClr>
            </a:pPr>
            <a:endParaRPr lang="fr-FR" sz="1200" b="1">
              <a:solidFill>
                <a:schemeClr val="tx1">
                  <a:lumMod val="65000"/>
                  <a:lumOff val="35000"/>
                </a:schemeClr>
              </a:solidFill>
            </a:endParaRPr>
          </a:p>
          <a:p>
            <a:pPr marL="152400" algn="just">
              <a:spcBef>
                <a:spcPts val="600"/>
              </a:spcBef>
              <a:buClr>
                <a:srgbClr val="DA0095"/>
              </a:buClr>
            </a:pPr>
            <a:r>
              <a:rPr lang="fr-FR" sz="1200" dirty="0">
                <a:solidFill>
                  <a:schemeClr val="tx1">
                    <a:lumMod val="65000"/>
                    <a:lumOff val="35000"/>
                  </a:schemeClr>
                </a:solidFill>
                <a:cs typeface="Calibri"/>
              </a:rPr>
              <a:t> </a:t>
            </a:r>
            <a:br>
              <a:rPr lang="fr-FR" sz="1200" dirty="0">
                <a:cs typeface="Calibri"/>
              </a:rPr>
            </a:br>
            <a:br>
              <a:rPr lang="fr-FR" sz="1200" dirty="0">
                <a:cs typeface="Calibri"/>
              </a:rPr>
            </a:br>
            <a:endParaRPr lang="fr-FR" sz="1200" dirty="0">
              <a:solidFill>
                <a:schemeClr val="tx1">
                  <a:lumMod val="65000"/>
                  <a:lumOff val="35000"/>
                </a:schemeClr>
              </a:solidFill>
              <a:ea typeface="Calibri"/>
              <a:cs typeface="Calibri"/>
            </a:endParaRPr>
          </a:p>
          <a:p>
            <a:pPr marL="152400" algn="just">
              <a:spcBef>
                <a:spcPts val="600"/>
              </a:spcBef>
            </a:pPr>
            <a:endParaRPr lang="fr-FR" sz="1200" dirty="0">
              <a:cs typeface="Calibri"/>
            </a:endParaRPr>
          </a:p>
          <a:p>
            <a:pPr marL="152400" algn="just">
              <a:spcBef>
                <a:spcPts val="600"/>
              </a:spcBef>
            </a:pPr>
            <a:endParaRPr lang="fr-FR" sz="1200" dirty="0">
              <a:cs typeface="Calibri"/>
            </a:endParaRPr>
          </a:p>
          <a:p>
            <a:pPr marL="152400" algn="just">
              <a:spcBef>
                <a:spcPts val="600"/>
              </a:spcBef>
            </a:pPr>
            <a:endParaRPr lang="fr-FR" sz="1200" dirty="0">
              <a:cs typeface="Calibri"/>
            </a:endParaRPr>
          </a:p>
          <a:p>
            <a:pPr marL="152400" algn="just">
              <a:spcBef>
                <a:spcPts val="600"/>
              </a:spcBef>
            </a:pPr>
            <a:endParaRPr lang="fr-FR" sz="1200" dirty="0">
              <a:cs typeface="Calibri"/>
            </a:endParaRPr>
          </a:p>
          <a:p>
            <a:pPr marL="152400" algn="just">
              <a:spcBef>
                <a:spcPts val="600"/>
              </a:spcBef>
            </a:pPr>
            <a:endParaRPr lang="fr-FR" sz="1200" dirty="0">
              <a:cs typeface="Calibri"/>
            </a:endParaRPr>
          </a:p>
          <a:p>
            <a:pPr marL="152400" algn="just">
              <a:spcBef>
                <a:spcPts val="600"/>
              </a:spcBef>
            </a:pPr>
            <a:endParaRPr lang="fr-FR" sz="1200" dirty="0">
              <a:cs typeface="Calibri"/>
            </a:endParaRPr>
          </a:p>
          <a:p>
            <a:pPr marL="152400" algn="just">
              <a:spcBef>
                <a:spcPts val="600"/>
              </a:spcBef>
            </a:pPr>
            <a:endParaRPr lang="fr-FR" sz="1200" dirty="0">
              <a:cs typeface="Calibri"/>
            </a:endParaRPr>
          </a:p>
          <a:p>
            <a:pPr marL="152400" algn="just">
              <a:spcBef>
                <a:spcPts val="600"/>
              </a:spcBef>
            </a:pPr>
            <a:endParaRPr lang="fr-FR" sz="1200" dirty="0">
              <a:cs typeface="Calibri"/>
            </a:endParaRPr>
          </a:p>
          <a:p>
            <a:pPr marL="152400" algn="just">
              <a:spcBef>
                <a:spcPts val="600"/>
              </a:spcBef>
            </a:pPr>
            <a:endParaRPr lang="fr-FR" sz="1200" dirty="0">
              <a:cs typeface="Calibri"/>
            </a:endParaRPr>
          </a:p>
          <a:p>
            <a:pPr marL="152400" algn="just">
              <a:spcBef>
                <a:spcPts val="600"/>
              </a:spcBef>
            </a:pPr>
            <a:endParaRPr lang="fr-FR" sz="1200" dirty="0">
              <a:cs typeface="Calibri"/>
            </a:endParaRPr>
          </a:p>
          <a:p>
            <a:pPr marL="152400" algn="just">
              <a:spcBef>
                <a:spcPts val="600"/>
              </a:spcBef>
            </a:pPr>
            <a:endParaRPr lang="fr-FR" sz="1200" dirty="0">
              <a:cs typeface="Calibri"/>
            </a:endParaRPr>
          </a:p>
          <a:p>
            <a:pPr marL="152400" algn="just">
              <a:spcBef>
                <a:spcPts val="600"/>
              </a:spcBef>
            </a:pPr>
            <a:br>
              <a:rPr lang="fr-FR" sz="1200" dirty="0">
                <a:cs typeface="Calibri"/>
              </a:rPr>
            </a:br>
            <a:endParaRPr lang="fr-FR" sz="1200">
              <a:solidFill>
                <a:schemeClr val="tx1">
                  <a:lumMod val="65000"/>
                  <a:lumOff val="35000"/>
                </a:schemeClr>
              </a:solidFill>
              <a:ea typeface="Calibri" panose="020F0502020204030204"/>
              <a:cs typeface="Calibri"/>
            </a:endParaRPr>
          </a:p>
          <a:p>
            <a:pPr marL="152400" algn="just" fontAlgn="base">
              <a:spcBef>
                <a:spcPts val="600"/>
              </a:spcBef>
              <a:buClr>
                <a:srgbClr val="DA0095"/>
              </a:buClr>
            </a:pPr>
            <a:endParaRPr lang="fr-FR" sz="1200">
              <a:solidFill>
                <a:schemeClr val="tx1">
                  <a:lumMod val="65000"/>
                  <a:lumOff val="35000"/>
                </a:schemeClr>
              </a:solidFill>
              <a:ea typeface="Calibri" panose="020F0502020204030204"/>
              <a:cs typeface="Calibri"/>
            </a:endParaRPr>
          </a:p>
          <a:p>
            <a:pPr marL="152400" algn="just" fontAlgn="base">
              <a:spcBef>
                <a:spcPts val="600"/>
              </a:spcBef>
              <a:buClr>
                <a:srgbClr val="DA0095"/>
              </a:buClr>
            </a:pPr>
            <a:endParaRPr lang="fr-FR" sz="1200">
              <a:solidFill>
                <a:schemeClr val="tx1">
                  <a:lumMod val="65000"/>
                  <a:lumOff val="35000"/>
                </a:schemeClr>
              </a:solidFill>
              <a:ea typeface="Calibri" panose="020F0502020204030204"/>
              <a:cs typeface="Calibri"/>
            </a:endParaRPr>
          </a:p>
          <a:p>
            <a:pPr marL="152400" algn="just" fontAlgn="base">
              <a:spcBef>
                <a:spcPts val="600"/>
              </a:spcBef>
              <a:buClr>
                <a:srgbClr val="DA0095"/>
              </a:buClr>
            </a:pPr>
            <a:endParaRPr lang="fr-FR" sz="1200">
              <a:solidFill>
                <a:schemeClr val="tx1">
                  <a:lumMod val="65000"/>
                  <a:lumOff val="35000"/>
                </a:schemeClr>
              </a:solidFill>
              <a:ea typeface="Calibri" panose="020F0502020204030204"/>
              <a:cs typeface="Calibri"/>
            </a:endParaRPr>
          </a:p>
        </p:txBody>
      </p:sp>
      <p:pic>
        <p:nvPicPr>
          <p:cNvPr id="27" name="Image 26">
            <a:extLst>
              <a:ext uri="{FF2B5EF4-FFF2-40B4-BE49-F238E27FC236}">
                <a16:creationId xmlns:a16="http://schemas.microsoft.com/office/drawing/2014/main" id="{481EDEBF-BF59-4E3F-9529-830C6BCF91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266" t="21464" r="15166" b="24794"/>
          <a:stretch/>
        </p:blipFill>
        <p:spPr>
          <a:xfrm>
            <a:off x="8510587" y="5578014"/>
            <a:ext cx="988070" cy="774412"/>
          </a:xfrm>
          <a:prstGeom prst="rect">
            <a:avLst/>
          </a:prstGeom>
        </p:spPr>
      </p:pic>
      <p:pic>
        <p:nvPicPr>
          <p:cNvPr id="28" name="Image 27">
            <a:extLst>
              <a:ext uri="{FF2B5EF4-FFF2-40B4-BE49-F238E27FC236}">
                <a16:creationId xmlns:a16="http://schemas.microsoft.com/office/drawing/2014/main" id="{99EBA4AD-94A5-4243-8E71-BAD9BF20E1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352" t="10035" r="5669" b="15854"/>
          <a:stretch/>
        </p:blipFill>
        <p:spPr>
          <a:xfrm>
            <a:off x="5115520" y="4323669"/>
            <a:ext cx="640590" cy="579099"/>
          </a:xfrm>
          <a:prstGeom prst="rect">
            <a:avLst/>
          </a:prstGeom>
        </p:spPr>
      </p:pic>
      <p:pic>
        <p:nvPicPr>
          <p:cNvPr id="31" name="Image 30" descr="by-nc-nd.eu">
            <a:extLst>
              <a:ext uri="{FF2B5EF4-FFF2-40B4-BE49-F238E27FC236}">
                <a16:creationId xmlns:a16="http://schemas.microsoft.com/office/drawing/2014/main" id="{59255E8D-BABE-4584-AAA8-0CD7D0958020}"/>
              </a:ext>
            </a:extLst>
          </p:cNvPr>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11552" y="6267884"/>
            <a:ext cx="652951" cy="217970"/>
          </a:xfrm>
          <a:prstGeom prst="rect">
            <a:avLst/>
          </a:prstGeom>
          <a:noFill/>
          <a:ln>
            <a:noFill/>
          </a:ln>
        </p:spPr>
      </p:pic>
      <p:sp>
        <p:nvSpPr>
          <p:cNvPr id="9" name="ZoneTexte 8">
            <a:extLst>
              <a:ext uri="{FF2B5EF4-FFF2-40B4-BE49-F238E27FC236}">
                <a16:creationId xmlns:a16="http://schemas.microsoft.com/office/drawing/2014/main" id="{989DE837-53E1-429E-B4B5-34E4F34AE5F1}"/>
              </a:ext>
            </a:extLst>
          </p:cNvPr>
          <p:cNvSpPr txBox="1"/>
          <p:nvPr/>
        </p:nvSpPr>
        <p:spPr>
          <a:xfrm>
            <a:off x="4130647" y="6584332"/>
            <a:ext cx="3931315" cy="276999"/>
          </a:xfrm>
          <a:prstGeom prst="rect">
            <a:avLst/>
          </a:prstGeom>
          <a:noFill/>
        </p:spPr>
        <p:txBody>
          <a:bodyPr wrap="square" lIns="91440" tIns="45720" rIns="91440" bIns="45720" rtlCol="0" anchor="t">
            <a:spAutoFit/>
          </a:bodyPr>
          <a:lstStyle/>
          <a:p>
            <a:pPr algn="ctr"/>
            <a:r>
              <a:rPr lang="fr-FR" sz="1200"/>
              <a:t>Pôle IPPA – Université Clermont Auvergne – Février 2024</a:t>
            </a:r>
            <a:endParaRPr lang="fr-FR"/>
          </a:p>
        </p:txBody>
      </p:sp>
      <p:pic>
        <p:nvPicPr>
          <p:cNvPr id="10" name="Image 20" descr="Une image contenant texte&#10;&#10;Description générée automatiquement">
            <a:extLst>
              <a:ext uri="{FF2B5EF4-FFF2-40B4-BE49-F238E27FC236}">
                <a16:creationId xmlns:a16="http://schemas.microsoft.com/office/drawing/2014/main" id="{350286BE-C7E9-4048-942D-744855C6AEA3}"/>
              </a:ext>
            </a:extLst>
          </p:cNvPr>
          <p:cNvPicPr>
            <a:picLocks noChangeAspect="1"/>
          </p:cNvPicPr>
          <p:nvPr>
            <p:custDataLst>
              <p:tags r:id="rId2"/>
            </p:custDataLst>
          </p:nvPr>
        </p:nvPicPr>
        <p:blipFill>
          <a:blip r:embed="rId8"/>
          <a:stretch>
            <a:fillRect/>
          </a:stretch>
        </p:blipFill>
        <p:spPr>
          <a:xfrm>
            <a:off x="11411700" y="6006834"/>
            <a:ext cx="500498" cy="488381"/>
          </a:xfrm>
          <a:prstGeom prst="rect">
            <a:avLst/>
          </a:prstGeom>
        </p:spPr>
      </p:pic>
      <p:sp>
        <p:nvSpPr>
          <p:cNvPr id="11" name="ZoneTexte 7">
            <a:extLst>
              <a:ext uri="{FF2B5EF4-FFF2-40B4-BE49-F238E27FC236}">
                <a16:creationId xmlns:a16="http://schemas.microsoft.com/office/drawing/2014/main" id="{C8134CF0-B6A7-488D-A78D-EDE7C726E216}"/>
              </a:ext>
            </a:extLst>
          </p:cNvPr>
          <p:cNvSpPr txBox="1"/>
          <p:nvPr/>
        </p:nvSpPr>
        <p:spPr>
          <a:xfrm>
            <a:off x="964503" y="6189532"/>
            <a:ext cx="4883281" cy="369332"/>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i="1" dirty="0"/>
              <a:t>Afin de faciliter la lecture de cette fiche, nous avons employé le masculin comme genre neutre </a:t>
            </a:r>
            <a:br>
              <a:rPr lang="fr-FR" sz="900" i="1" dirty="0"/>
            </a:br>
            <a:r>
              <a:rPr lang="fr-FR" sz="900" i="1" dirty="0"/>
              <a:t>pour désigner aussi bien les femmes que les hommes.</a:t>
            </a:r>
            <a:endParaRPr lang="fr-FR" sz="900" i="1" dirty="0">
              <a:ea typeface="Calibri"/>
              <a:cs typeface="Calibri"/>
            </a:endParaRPr>
          </a:p>
        </p:txBody>
      </p:sp>
      <p:sp>
        <p:nvSpPr>
          <p:cNvPr id="3" name="ZoneTexte 2">
            <a:extLst>
              <a:ext uri="{FF2B5EF4-FFF2-40B4-BE49-F238E27FC236}">
                <a16:creationId xmlns:a16="http://schemas.microsoft.com/office/drawing/2014/main" id="{FB96A330-9003-2838-3EE2-D33F4ECD0926}"/>
              </a:ext>
            </a:extLst>
          </p:cNvPr>
          <p:cNvSpPr txBox="1"/>
          <p:nvPr/>
        </p:nvSpPr>
        <p:spPr>
          <a:xfrm>
            <a:off x="6588815" y="1649574"/>
            <a:ext cx="4963764"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23850" indent="-171450" algn="just">
              <a:spcBef>
                <a:spcPts val="600"/>
              </a:spcBef>
              <a:buFont typeface="Arial,Sans-Serif"/>
              <a:buChar char="•"/>
            </a:pPr>
            <a:r>
              <a:rPr lang="fr-FR" sz="1200" b="1" dirty="0">
                <a:solidFill>
                  <a:schemeClr val="tx1">
                    <a:lumMod val="65000"/>
                    <a:lumOff val="35000"/>
                  </a:schemeClr>
                </a:solidFill>
                <a:ea typeface="Calibri"/>
                <a:cs typeface="Calibri"/>
              </a:rPr>
              <a:t>En faisant le lien entre théorie et expérience vécue </a:t>
            </a:r>
            <a:endParaRPr lang="fr-FR" sz="1200">
              <a:ea typeface="Calibri"/>
              <a:cs typeface="Calibri"/>
            </a:endParaRPr>
          </a:p>
          <a:p>
            <a:pPr marL="152400" algn="just">
              <a:spcBef>
                <a:spcPts val="600"/>
              </a:spcBef>
            </a:pPr>
            <a:r>
              <a:rPr lang="fr-FR" sz="1200" dirty="0">
                <a:solidFill>
                  <a:schemeClr val="tx1">
                    <a:lumMod val="65000"/>
                    <a:lumOff val="35000"/>
                  </a:schemeClr>
                </a:solidFill>
                <a:ea typeface="Calibri"/>
                <a:cs typeface="Calibri"/>
              </a:rPr>
              <a:t>La capacité des étudiants à faire le lien entre simulation et réalité est un point essentiel. Il est important de veiller à ce que l’environnement de simulation ne perturbe pas l’apprentissage, d’</a:t>
            </a:r>
            <a:r>
              <a:rPr lang="fr-FR" sz="1200" dirty="0">
                <a:solidFill>
                  <a:srgbClr val="E235AB"/>
                </a:solidFill>
                <a:cs typeface="Calibri"/>
              </a:rPr>
              <a:t>expliciter si nécessaire l’écart avec une vraie situation</a:t>
            </a:r>
            <a:r>
              <a:rPr lang="fr-FR" sz="1200" dirty="0">
                <a:solidFill>
                  <a:schemeClr val="tx1">
                    <a:lumMod val="65000"/>
                    <a:lumOff val="35000"/>
                  </a:schemeClr>
                </a:solidFill>
                <a:ea typeface="Calibri"/>
                <a:cs typeface="Calibri"/>
              </a:rPr>
              <a:t> et de s’assurer que la situation simulée ne s’éloigne pas trop de la réalité : réalité simplifiée mais vraie (ex : simulation d’un volcan explosif avec de l’aspirine…). </a:t>
            </a:r>
          </a:p>
          <a:p>
            <a:pPr marL="323850" indent="-171450" algn="just">
              <a:spcBef>
                <a:spcPts val="600"/>
              </a:spcBef>
              <a:buFont typeface="Arial,Sans-Serif"/>
              <a:buChar char="•"/>
            </a:pPr>
            <a:r>
              <a:rPr lang="fr-FR" sz="1200" b="1" dirty="0">
                <a:solidFill>
                  <a:schemeClr val="tx1">
                    <a:lumMod val="65000"/>
                    <a:lumOff val="35000"/>
                  </a:schemeClr>
                </a:solidFill>
                <a:ea typeface="Calibri"/>
                <a:cs typeface="Calibri"/>
              </a:rPr>
              <a:t>En proposant d'endosser un rôle dans un contexte proche du réel mais protégé </a:t>
            </a:r>
            <a:endParaRPr lang="fr-FR" sz="1200" dirty="0">
              <a:solidFill>
                <a:schemeClr val="tx1">
                  <a:lumMod val="65000"/>
                  <a:lumOff val="35000"/>
                </a:schemeClr>
              </a:solidFill>
              <a:ea typeface="Calibri"/>
              <a:cs typeface="Calibri"/>
            </a:endParaRPr>
          </a:p>
          <a:p>
            <a:pPr marL="152400" algn="just">
              <a:spcBef>
                <a:spcPts val="600"/>
              </a:spcBef>
            </a:pPr>
            <a:r>
              <a:rPr lang="fr-FR" sz="1200" dirty="0">
                <a:solidFill>
                  <a:schemeClr val="tx1">
                    <a:lumMod val="65000"/>
                    <a:lumOff val="35000"/>
                  </a:schemeClr>
                </a:solidFill>
                <a:ea typeface="Calibri"/>
                <a:cs typeface="Calibri"/>
              </a:rPr>
              <a:t>Dans une simulation, les étudiants endossent un rôle qui leur permet d’</a:t>
            </a:r>
            <a:r>
              <a:rPr lang="fr-FR" sz="1200" dirty="0">
                <a:solidFill>
                  <a:srgbClr val="E235AB"/>
                </a:solidFill>
                <a:cs typeface="Calibri"/>
              </a:rPr>
              <a:t>expérimenter leurs responsabilités futures en contexte protégé</a:t>
            </a:r>
            <a:r>
              <a:rPr lang="fr-FR" sz="1200" dirty="0">
                <a:solidFill>
                  <a:schemeClr val="tx1">
                    <a:lumMod val="65000"/>
                    <a:lumOff val="35000"/>
                  </a:schemeClr>
                </a:solidFill>
                <a:ea typeface="Calibri"/>
                <a:cs typeface="Calibri"/>
              </a:rPr>
              <a:t>, sans prendre de risques. Ils y testent des théories, des modèles, des comportements, et analysent les effets de ses actions. </a:t>
            </a:r>
          </a:p>
          <a:p>
            <a:pPr marL="323850" indent="-171450" algn="just">
              <a:spcBef>
                <a:spcPts val="600"/>
              </a:spcBef>
              <a:buFont typeface="Arial,Sans-Serif"/>
              <a:buChar char="•"/>
            </a:pPr>
            <a:r>
              <a:rPr lang="fr-FR" sz="1200" b="1" dirty="0">
                <a:solidFill>
                  <a:schemeClr val="tx1">
                    <a:lumMod val="65000"/>
                    <a:lumOff val="35000"/>
                  </a:schemeClr>
                </a:solidFill>
                <a:ea typeface="Calibri"/>
                <a:cs typeface="Calibri"/>
              </a:rPr>
              <a:t>En capitalisant sur les apprentissages </a:t>
            </a:r>
            <a:endParaRPr lang="fr-FR" sz="1200" dirty="0">
              <a:ea typeface="Calibri"/>
              <a:cs typeface="Calibri"/>
            </a:endParaRPr>
          </a:p>
          <a:p>
            <a:pPr marL="152400" algn="just">
              <a:spcBef>
                <a:spcPts val="600"/>
              </a:spcBef>
            </a:pPr>
            <a:r>
              <a:rPr lang="fr-FR" sz="1200" dirty="0">
                <a:solidFill>
                  <a:schemeClr val="tx1">
                    <a:lumMod val="65000"/>
                    <a:lumOff val="35000"/>
                  </a:schemeClr>
                </a:solidFill>
                <a:ea typeface="Calibri"/>
                <a:cs typeface="Calibri"/>
              </a:rPr>
              <a:t>La phase de débriefing offre une place fondamentale à la réflexion sur les actions et les comportements adoptés lors du déroulement du scénario et permet ainsi aux étudiants de faire le lien entre théorie et pratique, entre simulation et réalité, d’analyser la situation pour développer la réflexivité sur l’expérience vécue.</a:t>
            </a:r>
          </a:p>
        </p:txBody>
      </p:sp>
    </p:spTree>
    <p:extLst>
      <p:ext uri="{BB962C8B-B14F-4D97-AF65-F5344CB8AC3E}">
        <p14:creationId xmlns:p14="http://schemas.microsoft.com/office/powerpoint/2010/main" val="246004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8F9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B3D18-97ED-4C63-AE93-08027B6AD92B}"/>
              </a:ext>
            </a:extLst>
          </p:cNvPr>
          <p:cNvSpPr/>
          <p:nvPr/>
        </p:nvSpPr>
        <p:spPr>
          <a:xfrm>
            <a:off x="171450" y="110689"/>
            <a:ext cx="11860129" cy="657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B86FCF4F-5FBE-478D-9081-DE8FA67FE42D}"/>
              </a:ext>
            </a:extLst>
          </p:cNvPr>
          <p:cNvSpPr/>
          <p:nvPr/>
        </p:nvSpPr>
        <p:spPr>
          <a:xfrm>
            <a:off x="6300774" y="2624321"/>
            <a:ext cx="5598305" cy="3990836"/>
          </a:xfrm>
          <a:prstGeom prst="rect">
            <a:avLst/>
          </a:prstGeom>
          <a:solidFill>
            <a:srgbClr val="DA0095">
              <a:alpha val="10000"/>
            </a:srgbClr>
          </a:solidFill>
          <a:ln w="19050">
            <a:solidFill>
              <a:srgbClr val="DA0095"/>
            </a:solidFill>
            <a:prstDash val="sysDash"/>
          </a:ln>
        </p:spPr>
        <p:txBody>
          <a:bodyPr wrap="square" lIns="91440" tIns="45720" rIns="91440" bIns="45720" anchor="t">
            <a:spAutoFit/>
          </a:bodyPr>
          <a:lstStyle/>
          <a:p>
            <a:pPr marL="107950">
              <a:spcAft>
                <a:spcPts val="400"/>
              </a:spcAft>
            </a:pPr>
            <a:r>
              <a:rPr lang="fr-FR" sz="1400" b="1" dirty="0">
                <a:solidFill>
                  <a:schemeClr val="tx1">
                    <a:lumMod val="65000"/>
                    <a:lumOff val="35000"/>
                  </a:schemeClr>
                </a:solidFill>
                <a:cs typeface="Calibri"/>
              </a:rPr>
              <a:t>BIBLIOGRAPHIE</a:t>
            </a:r>
            <a:endParaRPr lang="fr-FR" sz="800" b="1" dirty="0">
              <a:solidFill>
                <a:schemeClr val="tx1">
                  <a:lumMod val="65000"/>
                  <a:lumOff val="35000"/>
                </a:schemeClr>
              </a:solidFill>
              <a:latin typeface="Calibri"/>
              <a:ea typeface="Calibri"/>
              <a:cs typeface="Calibri"/>
            </a:endParaRPr>
          </a:p>
          <a:p>
            <a:pPr marL="107950" fontAlgn="base"/>
            <a:r>
              <a:rPr lang="fr-FR" sz="1200" dirty="0">
                <a:solidFill>
                  <a:schemeClr val="tx1">
                    <a:lumMod val="65000"/>
                    <a:lumOff val="35000"/>
                  </a:schemeClr>
                </a:solidFill>
                <a:cs typeface="Calibri"/>
              </a:rPr>
              <a:t>Marianne </a:t>
            </a:r>
            <a:r>
              <a:rPr lang="fr-FR" sz="1200" dirty="0" err="1">
                <a:solidFill>
                  <a:schemeClr val="tx1">
                    <a:lumMod val="65000"/>
                    <a:lumOff val="35000"/>
                  </a:schemeClr>
                </a:solidFill>
                <a:cs typeface="Calibri"/>
              </a:rPr>
              <a:t>Poumay</a:t>
            </a:r>
            <a:r>
              <a:rPr lang="fr-FR" sz="1200" dirty="0">
                <a:solidFill>
                  <a:schemeClr val="tx1">
                    <a:lumMod val="65000"/>
                    <a:lumOff val="35000"/>
                  </a:schemeClr>
                </a:solidFill>
                <a:cs typeface="Calibri"/>
              </a:rPr>
              <a:t>, François Georges. "Créer des situations d’apprentissage et d’évaluation", dans </a:t>
            </a:r>
            <a:r>
              <a:rPr lang="fr-FR" sz="1200" i="1" dirty="0">
                <a:solidFill>
                  <a:schemeClr val="tx1">
                    <a:lumMod val="65000"/>
                    <a:lumOff val="35000"/>
                  </a:schemeClr>
                </a:solidFill>
                <a:cs typeface="Calibri"/>
              </a:rPr>
              <a:t>Comment mettre en œuvre une approche par </a:t>
            </a:r>
            <a:br>
              <a:rPr lang="fr-FR" sz="1200" i="1" dirty="0">
                <a:cs typeface="Calibri"/>
              </a:rPr>
            </a:br>
            <a:r>
              <a:rPr lang="fr-FR" sz="1200" i="1" dirty="0">
                <a:solidFill>
                  <a:schemeClr val="tx1">
                    <a:lumMod val="65000"/>
                    <a:lumOff val="35000"/>
                  </a:schemeClr>
                </a:solidFill>
                <a:cs typeface="Calibri"/>
              </a:rPr>
              <a:t>compétences dans le Supérieur ? </a:t>
            </a:r>
            <a:r>
              <a:rPr lang="fr-FR" sz="1200" dirty="0" err="1">
                <a:solidFill>
                  <a:schemeClr val="tx1">
                    <a:lumMod val="65000"/>
                    <a:lumOff val="35000"/>
                  </a:schemeClr>
                </a:solidFill>
                <a:cs typeface="Calibri"/>
              </a:rPr>
              <a:t>Deboeck</a:t>
            </a:r>
            <a:r>
              <a:rPr lang="fr-FR" sz="1200" dirty="0">
                <a:solidFill>
                  <a:schemeClr val="tx1">
                    <a:lumMod val="65000"/>
                    <a:lumOff val="35000"/>
                  </a:schemeClr>
                </a:solidFill>
                <a:cs typeface="Calibri"/>
              </a:rPr>
              <a:t> Supérieur. 2022, p. 51</a:t>
            </a:r>
            <a:endParaRPr lang="fr-FR" sz="1200" dirty="0">
              <a:solidFill>
                <a:schemeClr val="tx1">
                  <a:lumMod val="65000"/>
                  <a:lumOff val="35000"/>
                </a:schemeClr>
              </a:solidFill>
              <a:ea typeface="Calibri"/>
              <a:cs typeface="Calibri"/>
            </a:endParaRPr>
          </a:p>
          <a:p>
            <a:pPr marL="107950" fontAlgn="base"/>
            <a:endParaRPr lang="fr-FR" sz="1000">
              <a:solidFill>
                <a:schemeClr val="tx1">
                  <a:lumMod val="65000"/>
                  <a:lumOff val="35000"/>
                </a:schemeClr>
              </a:solidFill>
              <a:ea typeface="Calibri" panose="020F0502020204030204"/>
              <a:cs typeface="Calibri"/>
            </a:endParaRPr>
          </a:p>
          <a:p>
            <a:pPr marL="107950" fontAlgn="base"/>
            <a:r>
              <a:rPr lang="fr-FR" sz="1200" dirty="0">
                <a:solidFill>
                  <a:schemeClr val="tx1">
                    <a:lumMod val="65000"/>
                    <a:lumOff val="35000"/>
                  </a:schemeClr>
                </a:solidFill>
                <a:cs typeface="Calibri"/>
              </a:rPr>
              <a:t>Vignettes de Pédagogie active. Simulation, faire comme </a:t>
            </a:r>
          </a:p>
          <a:p>
            <a:pPr marL="107950"/>
            <a:r>
              <a:rPr lang="fr-FR" sz="1200" dirty="0">
                <a:solidFill>
                  <a:schemeClr val="tx1">
                    <a:lumMod val="65000"/>
                    <a:lumOff val="35000"/>
                  </a:schemeClr>
                </a:solidFill>
                <a:cs typeface="Calibri"/>
              </a:rPr>
              <a:t>si c’était la réalité. Polytechnique Montréal. 2018</a:t>
            </a:r>
            <a:br>
              <a:rPr lang="fr-FR" sz="1200" dirty="0">
                <a:cs typeface="Calibri"/>
              </a:rPr>
            </a:br>
            <a:r>
              <a:rPr lang="fr-FR" sz="1200" dirty="0">
                <a:solidFill>
                  <a:srgbClr val="0099A2"/>
                </a:solidFill>
                <a:cs typeface="Calibri"/>
                <a:hlinkClick r:id="rId2">
                  <a:extLst>
                    <a:ext uri="{A12FA001-AC4F-418D-AE19-62706E023703}">
                      <ahyp:hlinkClr xmlns:ahyp="http://schemas.microsoft.com/office/drawing/2018/hyperlinkcolor" val="tx"/>
                    </a:ext>
                  </a:extLst>
                </a:hlinkClick>
              </a:rPr>
              <a:t>Accéder à la ressource</a:t>
            </a:r>
            <a:endParaRPr lang="fr-FR" sz="1200" dirty="0">
              <a:solidFill>
                <a:srgbClr val="0099A2"/>
              </a:solidFill>
              <a:ea typeface="Calibri"/>
              <a:cs typeface="Calibri"/>
            </a:endParaRPr>
          </a:p>
          <a:p>
            <a:pPr marL="107950" fontAlgn="base"/>
            <a:r>
              <a:rPr lang="fr-FR" sz="1200" dirty="0">
                <a:solidFill>
                  <a:schemeClr val="tx1">
                    <a:lumMod val="65000"/>
                    <a:lumOff val="35000"/>
                  </a:schemeClr>
                </a:solidFill>
                <a:cs typeface="Calibri"/>
              </a:rPr>
              <a:t>​</a:t>
            </a:r>
            <a:endParaRPr lang="fr-FR" sz="1200" dirty="0">
              <a:solidFill>
                <a:schemeClr val="tx1">
                  <a:lumMod val="65000"/>
                  <a:lumOff val="35000"/>
                </a:schemeClr>
              </a:solidFill>
              <a:ea typeface="Calibri"/>
              <a:cs typeface="Calibri"/>
            </a:endParaRPr>
          </a:p>
          <a:p>
            <a:pPr marL="107950" fontAlgn="base"/>
            <a:r>
              <a:rPr lang="fr-FR" sz="1200" dirty="0">
                <a:solidFill>
                  <a:schemeClr val="tx1">
                    <a:lumMod val="65000"/>
                    <a:lumOff val="35000"/>
                  </a:schemeClr>
                </a:solidFill>
                <a:cs typeface="Calibri"/>
              </a:rPr>
              <a:t>Loïc Martin. Expérimentation d’une séance de simulation </a:t>
            </a:r>
          </a:p>
          <a:p>
            <a:pPr marL="107950"/>
            <a:r>
              <a:rPr lang="fr-FR" sz="1200" dirty="0">
                <a:solidFill>
                  <a:schemeClr val="tx1">
                    <a:lumMod val="65000"/>
                    <a:lumOff val="35000"/>
                  </a:schemeClr>
                </a:solidFill>
                <a:cs typeface="Calibri"/>
              </a:rPr>
              <a:t>managériale en classe inversée sans regroupement physique. ​</a:t>
            </a:r>
            <a:br>
              <a:rPr lang="fr-FR" sz="1200" dirty="0">
                <a:cs typeface="Calibri"/>
              </a:rPr>
            </a:br>
            <a:r>
              <a:rPr lang="fr-FR" sz="1200" i="1" dirty="0">
                <a:solidFill>
                  <a:schemeClr val="tx1">
                    <a:lumMod val="65000"/>
                    <a:lumOff val="35000"/>
                  </a:schemeClr>
                </a:solidFill>
                <a:cs typeface="Calibri"/>
              </a:rPr>
              <a:t>Revue internationale des technologies en pédagogie universitaire</a:t>
            </a:r>
            <a:r>
              <a:rPr lang="fr-FR" sz="1200" dirty="0">
                <a:solidFill>
                  <a:schemeClr val="tx1">
                    <a:lumMod val="65000"/>
                    <a:lumOff val="35000"/>
                  </a:schemeClr>
                </a:solidFill>
                <a:cs typeface="Calibri"/>
              </a:rPr>
              <a:t>. </a:t>
            </a:r>
            <a:endParaRPr lang="fr-FR" dirty="0">
              <a:solidFill>
                <a:schemeClr val="tx1">
                  <a:lumMod val="65000"/>
                  <a:lumOff val="35000"/>
                </a:schemeClr>
              </a:solidFill>
              <a:cs typeface="Calibri"/>
            </a:endParaRPr>
          </a:p>
          <a:p>
            <a:pPr marL="107950"/>
            <a:r>
              <a:rPr lang="fr-FR" sz="1200" dirty="0">
                <a:solidFill>
                  <a:schemeClr val="tx1">
                    <a:lumMod val="65000"/>
                    <a:lumOff val="35000"/>
                  </a:schemeClr>
                </a:solidFill>
                <a:cs typeface="Calibri"/>
              </a:rPr>
              <a:t>17(2), 2020. p. 80-96</a:t>
            </a:r>
            <a:endParaRPr lang="fr-FR">
              <a:solidFill>
                <a:schemeClr val="tx1">
                  <a:lumMod val="65000"/>
                  <a:lumOff val="35000"/>
                </a:schemeClr>
              </a:solidFill>
              <a:ea typeface="Calibri"/>
              <a:cs typeface="Calibri"/>
            </a:endParaRPr>
          </a:p>
          <a:p>
            <a:pPr marL="107950" fontAlgn="base"/>
            <a:r>
              <a:rPr lang="fr-FR" sz="1200" dirty="0">
                <a:solidFill>
                  <a:srgbClr val="0099A2"/>
                </a:solidFill>
                <a:cs typeface="Calibri"/>
                <a:hlinkClick r:id="rId3">
                  <a:extLst>
                    <a:ext uri="{A12FA001-AC4F-418D-AE19-62706E023703}">
                      <ahyp:hlinkClr xmlns:ahyp="http://schemas.microsoft.com/office/drawing/2018/hyperlinkcolor" val="tx"/>
                    </a:ext>
                  </a:extLst>
                </a:hlinkClick>
              </a:rPr>
              <a:t>Accéder à la ressource</a:t>
            </a:r>
            <a:endParaRPr lang="fr-FR" sz="1200" dirty="0">
              <a:solidFill>
                <a:srgbClr val="0099A2"/>
              </a:solidFill>
              <a:ea typeface="Calibri" panose="020F0502020204030204"/>
              <a:cs typeface="Calibri"/>
              <a:hlinkClick r:id="rId3">
                <a:extLst>
                  <a:ext uri="{A12FA001-AC4F-418D-AE19-62706E023703}">
                    <ahyp:hlinkClr xmlns:ahyp="http://schemas.microsoft.com/office/drawing/2018/hyperlinkcolor" val="tx"/>
                  </a:ext>
                </a:extLst>
              </a:hlinkClick>
            </a:endParaRPr>
          </a:p>
          <a:p>
            <a:pPr marL="107950" fontAlgn="base"/>
            <a:endParaRPr lang="fr-FR" sz="1000">
              <a:solidFill>
                <a:schemeClr val="tx1">
                  <a:lumMod val="65000"/>
                  <a:lumOff val="35000"/>
                </a:schemeClr>
              </a:solidFill>
              <a:ea typeface="Calibri" panose="020F0502020204030204"/>
              <a:cs typeface="Calibri"/>
            </a:endParaRPr>
          </a:p>
          <a:p>
            <a:pPr marL="107950" fontAlgn="base"/>
            <a:r>
              <a:rPr lang="fr-FR" sz="1200" dirty="0">
                <a:solidFill>
                  <a:schemeClr val="tx1">
                    <a:lumMod val="65000"/>
                    <a:lumOff val="35000"/>
                  </a:schemeClr>
                </a:solidFill>
                <a:cs typeface="Calibri"/>
              </a:rPr>
              <a:t>Haute autorité de santé. Simulation en santé. Fiche technique </a:t>
            </a:r>
          </a:p>
          <a:p>
            <a:pPr marL="107950"/>
            <a:r>
              <a:rPr lang="fr-FR" sz="1200" dirty="0">
                <a:solidFill>
                  <a:schemeClr val="tx1">
                    <a:lumMod val="65000"/>
                    <a:lumOff val="35000"/>
                  </a:schemeClr>
                </a:solidFill>
                <a:cs typeface="Calibri"/>
              </a:rPr>
              <a:t>méthode. 2012</a:t>
            </a:r>
            <a:br>
              <a:rPr lang="fr-FR" sz="1200" dirty="0">
                <a:cs typeface="Calibri"/>
              </a:rPr>
            </a:br>
            <a:r>
              <a:rPr lang="fr-FR" sz="1200" dirty="0">
                <a:solidFill>
                  <a:srgbClr val="0099A2"/>
                </a:solidFill>
                <a:cs typeface="Calibri"/>
                <a:hlinkClick r:id="rId4">
                  <a:extLst>
                    <a:ext uri="{A12FA001-AC4F-418D-AE19-62706E023703}">
                      <ahyp:hlinkClr xmlns:ahyp="http://schemas.microsoft.com/office/drawing/2018/hyperlinkcolor" val="tx"/>
                    </a:ext>
                  </a:extLst>
                </a:hlinkClick>
              </a:rPr>
              <a:t>Accéder à la ressource</a:t>
            </a:r>
            <a:br>
              <a:rPr lang="fr-FR" sz="1200" dirty="0">
                <a:cs typeface="Calibri"/>
              </a:rPr>
            </a:br>
            <a:endParaRPr lang="fr-FR" sz="1200">
              <a:solidFill>
                <a:srgbClr val="0099A2"/>
              </a:solidFill>
              <a:ea typeface="Calibri"/>
              <a:cs typeface="Calibri"/>
            </a:endParaRPr>
          </a:p>
          <a:p>
            <a:pPr marL="107950" fontAlgn="base"/>
            <a:r>
              <a:rPr lang="fr-FR" sz="1200" dirty="0">
                <a:solidFill>
                  <a:schemeClr val="tx1">
                    <a:lumMod val="65000"/>
                    <a:lumOff val="35000"/>
                  </a:schemeClr>
                </a:solidFill>
                <a:cs typeface="Calibri"/>
              </a:rPr>
              <a:t>Réseau </a:t>
            </a:r>
            <a:r>
              <a:rPr lang="fr-FR" sz="1200" dirty="0" err="1">
                <a:solidFill>
                  <a:schemeClr val="tx1">
                    <a:lumMod val="65000"/>
                    <a:lumOff val="35000"/>
                  </a:schemeClr>
                </a:solidFill>
                <a:cs typeface="Calibri"/>
              </a:rPr>
              <a:t>PEnSERA</a:t>
            </a:r>
            <a:r>
              <a:rPr lang="fr-FR" sz="1200" dirty="0">
                <a:solidFill>
                  <a:schemeClr val="tx1">
                    <a:lumMod val="65000"/>
                    <a:lumOff val="35000"/>
                  </a:schemeClr>
                </a:solidFill>
                <a:cs typeface="Calibri"/>
              </a:rPr>
              <a:t>². [Zézette épouse X] Simulation : fiche pédagogique pour l’accompagnateur. 2023 </a:t>
            </a:r>
            <a:endParaRPr lang="fr-FR" sz="1200" dirty="0">
              <a:solidFill>
                <a:schemeClr val="tx1">
                  <a:lumMod val="65000"/>
                  <a:lumOff val="35000"/>
                </a:schemeClr>
              </a:solidFill>
              <a:ea typeface="Calibri"/>
              <a:cs typeface="Calibri"/>
            </a:endParaRPr>
          </a:p>
        </p:txBody>
      </p:sp>
      <p:pic>
        <p:nvPicPr>
          <p:cNvPr id="17" name="Image 16">
            <a:extLst>
              <a:ext uri="{FF2B5EF4-FFF2-40B4-BE49-F238E27FC236}">
                <a16:creationId xmlns:a16="http://schemas.microsoft.com/office/drawing/2014/main" id="{4602D0D8-28BA-46C6-8EA6-DCB9EFFCAB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557" t="18889" r="18332" b="6997"/>
          <a:stretch/>
        </p:blipFill>
        <p:spPr>
          <a:xfrm rot="-1440000">
            <a:off x="4028198" y="2704723"/>
            <a:ext cx="562225" cy="742617"/>
          </a:xfrm>
          <a:prstGeom prst="rect">
            <a:avLst/>
          </a:prstGeom>
        </p:spPr>
      </p:pic>
      <p:pic>
        <p:nvPicPr>
          <p:cNvPr id="3" name="Image 2">
            <a:extLst>
              <a:ext uri="{FF2B5EF4-FFF2-40B4-BE49-F238E27FC236}">
                <a16:creationId xmlns:a16="http://schemas.microsoft.com/office/drawing/2014/main" id="{C1394EF4-D64D-410F-9CBC-F23886BA0522}"/>
              </a:ext>
            </a:extLst>
          </p:cNvPr>
          <p:cNvPicPr>
            <a:picLocks noChangeAspect="1"/>
          </p:cNvPicPr>
          <p:nvPr/>
        </p:nvPicPr>
        <p:blipFill>
          <a:blip r:embed="rId6"/>
          <a:stretch>
            <a:fillRect/>
          </a:stretch>
        </p:blipFill>
        <p:spPr>
          <a:xfrm rot="540000">
            <a:off x="11267014" y="2790986"/>
            <a:ext cx="479875" cy="705531"/>
          </a:xfrm>
          <a:prstGeom prst="rect">
            <a:avLst/>
          </a:prstGeom>
        </p:spPr>
      </p:pic>
      <p:sp>
        <p:nvSpPr>
          <p:cNvPr id="9" name="ZoneTexte 8">
            <a:extLst>
              <a:ext uri="{FF2B5EF4-FFF2-40B4-BE49-F238E27FC236}">
                <a16:creationId xmlns:a16="http://schemas.microsoft.com/office/drawing/2014/main" id="{02036BBC-E011-4A4B-AF7C-F47AE61C0A79}"/>
              </a:ext>
            </a:extLst>
          </p:cNvPr>
          <p:cNvSpPr txBox="1"/>
          <p:nvPr/>
        </p:nvSpPr>
        <p:spPr>
          <a:xfrm>
            <a:off x="2589243" y="352782"/>
            <a:ext cx="69852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1">
                <a:solidFill>
                  <a:schemeClr val="tx1">
                    <a:lumMod val="65000"/>
                    <a:lumOff val="35000"/>
                  </a:schemeClr>
                </a:solidFill>
                <a:cs typeface="Calibri"/>
              </a:rPr>
              <a:t>EXEMPLE DE SCÉNARIO PÉDAGOGIQUE PROPICE AU DÉVELOPPEMENT DES COMPÉTENCES</a:t>
            </a:r>
            <a:endParaRPr lang="en-US" sz="1400" b="1">
              <a:solidFill>
                <a:schemeClr val="tx1">
                  <a:lumMod val="65000"/>
                  <a:lumOff val="35000"/>
                </a:schemeClr>
              </a:solidFill>
            </a:endParaRPr>
          </a:p>
        </p:txBody>
      </p:sp>
      <p:sp>
        <p:nvSpPr>
          <p:cNvPr id="20" name="ZoneTexte 19">
            <a:extLst>
              <a:ext uri="{FF2B5EF4-FFF2-40B4-BE49-F238E27FC236}">
                <a16:creationId xmlns:a16="http://schemas.microsoft.com/office/drawing/2014/main" id="{241DFCBC-F278-4A2D-9DE9-33A608ACAC44}"/>
              </a:ext>
            </a:extLst>
          </p:cNvPr>
          <p:cNvSpPr txBox="1"/>
          <p:nvPr/>
        </p:nvSpPr>
        <p:spPr>
          <a:xfrm>
            <a:off x="4853104" y="1055754"/>
            <a:ext cx="184731" cy="307777"/>
          </a:xfrm>
          <a:prstGeom prst="rect">
            <a:avLst/>
          </a:prstGeom>
          <a:noFill/>
        </p:spPr>
        <p:txBody>
          <a:bodyPr wrap="none" lIns="91440" tIns="45720" rIns="91440" bIns="45720" rtlCol="0" anchor="t">
            <a:spAutoFit/>
          </a:bodyPr>
          <a:lstStyle/>
          <a:p>
            <a:endParaRPr lang="fr-FR" sz="1400">
              <a:solidFill>
                <a:srgbClr val="008F9B"/>
              </a:solidFill>
              <a:cs typeface="Calibri"/>
            </a:endParaRPr>
          </a:p>
        </p:txBody>
      </p:sp>
      <p:sp>
        <p:nvSpPr>
          <p:cNvPr id="21" name="Flèche : chevron 20">
            <a:extLst>
              <a:ext uri="{FF2B5EF4-FFF2-40B4-BE49-F238E27FC236}">
                <a16:creationId xmlns:a16="http://schemas.microsoft.com/office/drawing/2014/main" id="{BA66013F-AC33-4808-AE82-1ECAF1D2E833}"/>
              </a:ext>
            </a:extLst>
          </p:cNvPr>
          <p:cNvSpPr/>
          <p:nvPr/>
        </p:nvSpPr>
        <p:spPr>
          <a:xfrm>
            <a:off x="3898652" y="1450573"/>
            <a:ext cx="3348000" cy="936000"/>
          </a:xfrm>
          <a:prstGeom prst="chevron">
            <a:avLst/>
          </a:prstGeom>
          <a:solidFill>
            <a:srgbClr val="0099A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br>
              <a:rPr lang="fr-FR" sz="1200" b="1">
                <a:solidFill>
                  <a:schemeClr val="bg1"/>
                </a:solidFill>
                <a:latin typeface="Calibri" panose="020F0502020204030204" pitchFamily="34" charset="0"/>
              </a:rPr>
            </a:br>
            <a:r>
              <a:rPr lang="fr-FR" sz="1200" b="1">
                <a:solidFill>
                  <a:schemeClr val="bg1"/>
                </a:solidFill>
                <a:latin typeface="Calibri" panose="020F0502020204030204" pitchFamily="34" charset="0"/>
              </a:rPr>
              <a:t>Déroulement </a:t>
            </a:r>
            <a:r>
              <a:rPr lang="fr-FR" sz="1200">
                <a:solidFill>
                  <a:schemeClr val="bg1"/>
                </a:solidFill>
                <a:latin typeface="Calibri" panose="020F0502020204030204" pitchFamily="34" charset="0"/>
              </a:rPr>
              <a:t>​</a:t>
            </a:r>
            <a:r>
              <a:rPr lang="fr-FR" sz="1200" b="1">
                <a:solidFill>
                  <a:schemeClr val="bg1"/>
                </a:solidFill>
                <a:latin typeface="Calibri" panose="020F0502020204030204" pitchFamily="34" charset="0"/>
              </a:rPr>
              <a:t>du scénario</a:t>
            </a:r>
            <a:r>
              <a:rPr lang="fr-FR" sz="1200">
                <a:solidFill>
                  <a:schemeClr val="bg1"/>
                </a:solidFill>
                <a:latin typeface="Calibri" panose="020F0502020204030204" pitchFamily="34" charset="0"/>
              </a:rPr>
              <a:t>​</a:t>
            </a:r>
            <a:br>
              <a:rPr lang="fr-FR" sz="1200">
                <a:solidFill>
                  <a:schemeClr val="bg1"/>
                </a:solidFill>
                <a:latin typeface="Calibri" panose="020F0502020204030204" pitchFamily="34" charset="0"/>
              </a:rPr>
            </a:br>
            <a:r>
              <a:rPr lang="fr-FR" sz="1200">
                <a:solidFill>
                  <a:schemeClr val="bg1"/>
                </a:solidFill>
                <a:latin typeface="Calibri" panose="020F0502020204030204" pitchFamily="34" charset="0"/>
              </a:rPr>
              <a:t>(simulateur, environnement réaliste)​</a:t>
            </a:r>
            <a:endParaRPr lang="fr-FR" sz="1200">
              <a:solidFill>
                <a:schemeClr val="bg1"/>
              </a:solidFill>
            </a:endParaRPr>
          </a:p>
          <a:p>
            <a:pPr algn="ctr"/>
            <a:endParaRPr lang="fr-FR" sz="1200"/>
          </a:p>
        </p:txBody>
      </p:sp>
      <p:sp>
        <p:nvSpPr>
          <p:cNvPr id="22" name="Flèche : chevron 21">
            <a:extLst>
              <a:ext uri="{FF2B5EF4-FFF2-40B4-BE49-F238E27FC236}">
                <a16:creationId xmlns:a16="http://schemas.microsoft.com/office/drawing/2014/main" id="{9B439D0D-EAEB-4D39-A05C-2927F16D55CA}"/>
              </a:ext>
            </a:extLst>
          </p:cNvPr>
          <p:cNvSpPr/>
          <p:nvPr/>
        </p:nvSpPr>
        <p:spPr>
          <a:xfrm>
            <a:off x="915243" y="1449948"/>
            <a:ext cx="3348000" cy="936000"/>
          </a:xfrm>
          <a:prstGeom prst="chevron">
            <a:avLst/>
          </a:prstGeom>
          <a:solidFill>
            <a:srgbClr val="DA009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br>
              <a:rPr lang="fr-FR" sz="1200" b="1">
                <a:solidFill>
                  <a:schemeClr val="bg1"/>
                </a:solidFill>
                <a:latin typeface="Calibri" panose="020F0502020204030204" pitchFamily="34" charset="0"/>
              </a:rPr>
            </a:br>
            <a:r>
              <a:rPr lang="fr-FR" sz="1200" b="1">
                <a:solidFill>
                  <a:schemeClr val="bg1"/>
                </a:solidFill>
                <a:latin typeface="Calibri" panose="020F0502020204030204" pitchFamily="34" charset="0"/>
              </a:rPr>
              <a:t>Briefing </a:t>
            </a:r>
            <a:r>
              <a:rPr lang="en-US" sz="1200">
                <a:solidFill>
                  <a:schemeClr val="bg1"/>
                </a:solidFill>
                <a:latin typeface="Calibri" panose="020F0502020204030204" pitchFamily="34" charset="0"/>
              </a:rPr>
              <a:t>​</a:t>
            </a:r>
            <a:br>
              <a:rPr lang="en-US" sz="1200">
                <a:solidFill>
                  <a:schemeClr val="bg1"/>
                </a:solidFill>
                <a:latin typeface="Calibri" panose="020F0502020204030204" pitchFamily="34" charset="0"/>
              </a:rPr>
            </a:br>
            <a:r>
              <a:rPr lang="fr-FR" sz="1200">
                <a:solidFill>
                  <a:schemeClr val="bg1"/>
                </a:solidFill>
                <a:latin typeface="Calibri" panose="020F0502020204030204" pitchFamily="34" charset="0"/>
              </a:rPr>
              <a:t>(consignes, contexte et déroulement de la simulation</a:t>
            </a:r>
            <a:endParaRPr lang="fr-FR" sz="1200"/>
          </a:p>
        </p:txBody>
      </p:sp>
      <p:sp>
        <p:nvSpPr>
          <p:cNvPr id="23" name="Flèche : chevron 22">
            <a:extLst>
              <a:ext uri="{FF2B5EF4-FFF2-40B4-BE49-F238E27FC236}">
                <a16:creationId xmlns:a16="http://schemas.microsoft.com/office/drawing/2014/main" id="{EF6AF183-6C65-48E7-810A-E253D28FBABD}"/>
              </a:ext>
            </a:extLst>
          </p:cNvPr>
          <p:cNvSpPr/>
          <p:nvPr/>
        </p:nvSpPr>
        <p:spPr>
          <a:xfrm>
            <a:off x="6888980" y="1467483"/>
            <a:ext cx="3348000" cy="936000"/>
          </a:xfrm>
          <a:prstGeom prst="chevron">
            <a:avLst/>
          </a:prstGeom>
          <a:gradFill>
            <a:gsLst>
              <a:gs pos="0">
                <a:srgbClr val="0099A2"/>
              </a:gs>
              <a:gs pos="74000">
                <a:srgbClr val="E235AB"/>
              </a:gs>
              <a:gs pos="83000">
                <a:srgbClr val="E235AB"/>
              </a:gs>
              <a:gs pos="100000">
                <a:srgbClr val="E235AB"/>
              </a:gs>
            </a:gsLst>
            <a:lin ang="5400000" scaled="1"/>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200" b="1">
                <a:solidFill>
                  <a:schemeClr val="bg1"/>
                </a:solidFill>
                <a:latin typeface="Calibri" panose="020F0502020204030204" pitchFamily="34" charset="0"/>
              </a:rPr>
              <a:t>Débriefing</a:t>
            </a:r>
            <a:r>
              <a:rPr lang="fr-FR" sz="1200">
                <a:solidFill>
                  <a:schemeClr val="bg1"/>
                </a:solidFill>
                <a:latin typeface="Calibri" panose="020F0502020204030204" pitchFamily="34" charset="0"/>
              </a:rPr>
              <a:t>​</a:t>
            </a:r>
            <a:br>
              <a:rPr lang="fr-FR" sz="1200">
                <a:solidFill>
                  <a:schemeClr val="bg1"/>
                </a:solidFill>
                <a:latin typeface="Calibri" panose="020F0502020204030204" pitchFamily="34" charset="0"/>
              </a:rPr>
            </a:br>
            <a:r>
              <a:rPr lang="fr-FR" sz="1200">
                <a:solidFill>
                  <a:schemeClr val="bg1"/>
                </a:solidFill>
                <a:latin typeface="Calibri" panose="020F0502020204030204" pitchFamily="34" charset="0"/>
              </a:rPr>
              <a:t>(questions réflexives, </a:t>
            </a:r>
            <a:r>
              <a:rPr lang="fr-FR" sz="1200" err="1">
                <a:solidFill>
                  <a:schemeClr val="bg1"/>
                </a:solidFill>
                <a:latin typeface="Calibri" panose="020F0502020204030204" pitchFamily="34" charset="0"/>
              </a:rPr>
              <a:t>autodébriefing</a:t>
            </a:r>
            <a:r>
              <a:rPr lang="fr-FR" sz="1200">
                <a:solidFill>
                  <a:schemeClr val="bg1"/>
                </a:solidFill>
                <a:latin typeface="Calibri" panose="020F0502020204030204" pitchFamily="34" charset="0"/>
              </a:rPr>
              <a:t>, débriefing pairs et/ou </a:t>
            </a:r>
            <a:r>
              <a:rPr lang="fr-FR" sz="1200" err="1">
                <a:solidFill>
                  <a:schemeClr val="bg1"/>
                </a:solidFill>
                <a:latin typeface="Calibri" panose="020F0502020204030204" pitchFamily="34" charset="0"/>
              </a:rPr>
              <a:t>enseignant·e</a:t>
            </a:r>
            <a:r>
              <a:rPr lang="fr-FR" sz="1200">
                <a:solidFill>
                  <a:schemeClr val="bg1"/>
                </a:solidFill>
                <a:latin typeface="Calibri" panose="020F0502020204030204" pitchFamily="34" charset="0"/>
              </a:rPr>
              <a:t>)​</a:t>
            </a:r>
            <a:endParaRPr lang="fr-FR" sz="1200"/>
          </a:p>
        </p:txBody>
      </p:sp>
      <p:pic>
        <p:nvPicPr>
          <p:cNvPr id="24" name="Image 23">
            <a:extLst>
              <a:ext uri="{FF2B5EF4-FFF2-40B4-BE49-F238E27FC236}">
                <a16:creationId xmlns:a16="http://schemas.microsoft.com/office/drawing/2014/main" id="{4A8D479D-A0FA-466B-8C75-6DC84039208E}"/>
              </a:ext>
            </a:extLst>
          </p:cNvPr>
          <p:cNvPicPr>
            <a:picLocks noChangeAspect="1"/>
          </p:cNvPicPr>
          <p:nvPr/>
        </p:nvPicPr>
        <p:blipFill>
          <a:blip r:embed="rId7"/>
          <a:stretch>
            <a:fillRect/>
          </a:stretch>
        </p:blipFill>
        <p:spPr>
          <a:xfrm>
            <a:off x="3032743" y="768392"/>
            <a:ext cx="677099" cy="582659"/>
          </a:xfrm>
          <a:prstGeom prst="rect">
            <a:avLst/>
          </a:prstGeom>
        </p:spPr>
      </p:pic>
      <p:pic>
        <p:nvPicPr>
          <p:cNvPr id="25" name="Image 24">
            <a:extLst>
              <a:ext uri="{FF2B5EF4-FFF2-40B4-BE49-F238E27FC236}">
                <a16:creationId xmlns:a16="http://schemas.microsoft.com/office/drawing/2014/main" id="{480C856A-DD39-442F-83DB-DDF4000331AA}"/>
              </a:ext>
            </a:extLst>
          </p:cNvPr>
          <p:cNvPicPr>
            <a:picLocks noChangeAspect="1"/>
          </p:cNvPicPr>
          <p:nvPr/>
        </p:nvPicPr>
        <p:blipFill rotWithShape="1">
          <a:blip r:embed="rId7"/>
          <a:srcRect l="41615"/>
          <a:stretch/>
        </p:blipFill>
        <p:spPr>
          <a:xfrm>
            <a:off x="6888980" y="744772"/>
            <a:ext cx="395322" cy="582659"/>
          </a:xfrm>
          <a:prstGeom prst="rect">
            <a:avLst/>
          </a:prstGeom>
        </p:spPr>
      </p:pic>
      <p:pic>
        <p:nvPicPr>
          <p:cNvPr id="26" name="Image 25">
            <a:extLst>
              <a:ext uri="{FF2B5EF4-FFF2-40B4-BE49-F238E27FC236}">
                <a16:creationId xmlns:a16="http://schemas.microsoft.com/office/drawing/2014/main" id="{2DF201AE-819F-4681-9C12-E274BF2744A0}"/>
              </a:ext>
            </a:extLst>
          </p:cNvPr>
          <p:cNvPicPr>
            <a:picLocks noChangeAspect="1"/>
          </p:cNvPicPr>
          <p:nvPr/>
        </p:nvPicPr>
        <p:blipFill>
          <a:blip r:embed="rId8"/>
          <a:stretch>
            <a:fillRect/>
          </a:stretch>
        </p:blipFill>
        <p:spPr>
          <a:xfrm>
            <a:off x="6149582" y="783848"/>
            <a:ext cx="638024" cy="543583"/>
          </a:xfrm>
          <a:prstGeom prst="rect">
            <a:avLst/>
          </a:prstGeom>
        </p:spPr>
      </p:pic>
      <p:sp>
        <p:nvSpPr>
          <p:cNvPr id="27" name="ZoneTexte 26">
            <a:extLst>
              <a:ext uri="{FF2B5EF4-FFF2-40B4-BE49-F238E27FC236}">
                <a16:creationId xmlns:a16="http://schemas.microsoft.com/office/drawing/2014/main" id="{D83DD4EE-6AF9-408F-BD64-3302CBDB47ED}"/>
              </a:ext>
            </a:extLst>
          </p:cNvPr>
          <p:cNvSpPr txBox="1"/>
          <p:nvPr/>
        </p:nvSpPr>
        <p:spPr>
          <a:xfrm>
            <a:off x="5204932" y="1073508"/>
            <a:ext cx="1224060" cy="276999"/>
          </a:xfrm>
          <a:prstGeom prst="rect">
            <a:avLst/>
          </a:prstGeom>
          <a:noFill/>
        </p:spPr>
        <p:txBody>
          <a:bodyPr wrap="square" rtlCol="0">
            <a:spAutoFit/>
          </a:bodyPr>
          <a:lstStyle/>
          <a:p>
            <a:r>
              <a:rPr lang="fr-FR" sz="1200" b="1">
                <a:solidFill>
                  <a:srgbClr val="0099A2"/>
                </a:solidFill>
                <a:latin typeface="Ink Free" panose="03080402000500000000" pitchFamily="66" charset="0"/>
              </a:rPr>
              <a:t>étudiants</a:t>
            </a:r>
          </a:p>
        </p:txBody>
      </p:sp>
      <p:sp>
        <p:nvSpPr>
          <p:cNvPr id="28" name="ZoneTexte 27">
            <a:extLst>
              <a:ext uri="{FF2B5EF4-FFF2-40B4-BE49-F238E27FC236}">
                <a16:creationId xmlns:a16="http://schemas.microsoft.com/office/drawing/2014/main" id="{615C5F47-C8EB-4B9D-A949-74A257D4E9E4}"/>
              </a:ext>
            </a:extLst>
          </p:cNvPr>
          <p:cNvSpPr txBox="1"/>
          <p:nvPr/>
        </p:nvSpPr>
        <p:spPr>
          <a:xfrm>
            <a:off x="1936459" y="1092558"/>
            <a:ext cx="1669354" cy="276999"/>
          </a:xfrm>
          <a:prstGeom prst="rect">
            <a:avLst/>
          </a:prstGeom>
          <a:noFill/>
        </p:spPr>
        <p:txBody>
          <a:bodyPr wrap="square" rtlCol="0">
            <a:spAutoFit/>
          </a:bodyPr>
          <a:lstStyle/>
          <a:p>
            <a:r>
              <a:rPr lang="fr-FR" sz="1200" b="1">
                <a:solidFill>
                  <a:srgbClr val="DA0095"/>
                </a:solidFill>
                <a:latin typeface="Ink Free" panose="03080402000500000000" pitchFamily="66" charset="0"/>
              </a:rPr>
              <a:t>enseignant(s)</a:t>
            </a:r>
          </a:p>
        </p:txBody>
      </p:sp>
      <p:sp>
        <p:nvSpPr>
          <p:cNvPr id="18" name="Rectangle 17">
            <a:extLst>
              <a:ext uri="{FF2B5EF4-FFF2-40B4-BE49-F238E27FC236}">
                <a16:creationId xmlns:a16="http://schemas.microsoft.com/office/drawing/2014/main" id="{EF6B2FCC-5FEC-4C02-9D05-2D01263A81A5}"/>
              </a:ext>
            </a:extLst>
          </p:cNvPr>
          <p:cNvSpPr/>
          <p:nvPr/>
        </p:nvSpPr>
        <p:spPr>
          <a:xfrm>
            <a:off x="522494" y="2691683"/>
            <a:ext cx="5436587" cy="3155034"/>
          </a:xfrm>
          <a:prstGeom prst="rect">
            <a:avLst/>
          </a:prstGeom>
          <a:solidFill>
            <a:srgbClr val="0099A2">
              <a:alpha val="10000"/>
            </a:srgbClr>
          </a:solidFill>
          <a:ln w="19050">
            <a:solidFill>
              <a:srgbClr val="0099A2"/>
            </a:solidFill>
            <a:prstDash val="sysDash"/>
          </a:ln>
        </p:spPr>
        <p:txBody>
          <a:bodyPr wrap="square" lIns="91440" tIns="45720" rIns="91440" bIns="45720" anchor="t">
            <a:spAutoFit/>
          </a:bodyPr>
          <a:lstStyle/>
          <a:p>
            <a:pPr marL="107950">
              <a:spcAft>
                <a:spcPts val="400"/>
              </a:spcAft>
            </a:pPr>
            <a:r>
              <a:rPr lang="fr-FR" sz="1400" b="1" dirty="0">
                <a:solidFill>
                  <a:schemeClr val="tx1">
                    <a:lumMod val="65000"/>
                    <a:lumOff val="35000"/>
                  </a:schemeClr>
                </a:solidFill>
                <a:cs typeface="Calibri"/>
              </a:rPr>
              <a:t>EXEMPLES </a:t>
            </a:r>
            <a:endParaRPr lang="fr-FR"/>
          </a:p>
          <a:p>
            <a:br>
              <a:rPr lang="fr-FR" sz="900" b="1" dirty="0"/>
            </a:br>
            <a:r>
              <a:rPr lang="fr-FR" sz="1200" b="1" dirty="0">
                <a:solidFill>
                  <a:srgbClr val="DA0095"/>
                </a:solidFill>
              </a:rPr>
              <a:t>n°1 </a:t>
            </a:r>
            <a:endParaRPr lang="fr-FR" sz="1200" b="1" dirty="0">
              <a:solidFill>
                <a:srgbClr val="DA0095"/>
              </a:solidFill>
              <a:cs typeface="Calibri"/>
            </a:endParaRPr>
          </a:p>
          <a:p>
            <a:pPr fontAlgn="base"/>
            <a:r>
              <a:rPr lang="fr-FR" sz="1200" dirty="0">
                <a:solidFill>
                  <a:schemeClr val="tx1">
                    <a:lumMod val="65000"/>
                    <a:lumOff val="35000"/>
                  </a:schemeClr>
                </a:solidFill>
                <a:cs typeface="Calibri"/>
              </a:rPr>
              <a:t>Procès fictifs et simulations : une mise en pratique du droit au service de l’enseignement universitaire. Université Catholique de Lyon</a:t>
            </a:r>
            <a:endParaRPr lang="fr-FR" sz="1200" dirty="0">
              <a:solidFill>
                <a:schemeClr val="tx1">
                  <a:lumMod val="65000"/>
                  <a:lumOff val="35000"/>
                </a:schemeClr>
              </a:solidFill>
              <a:ea typeface="Calibri"/>
              <a:cs typeface="Calibri"/>
            </a:endParaRPr>
          </a:p>
          <a:p>
            <a:pPr fontAlgn="base"/>
            <a:r>
              <a:rPr lang="fr-FR" sz="1200" dirty="0">
                <a:solidFill>
                  <a:srgbClr val="0099A2"/>
                </a:solidFill>
                <a:cs typeface="Calibri"/>
                <a:hlinkClick r:id="rId9">
                  <a:extLst>
                    <a:ext uri="{A12FA001-AC4F-418D-AE19-62706E023703}">
                      <ahyp:hlinkClr xmlns:ahyp="http://schemas.microsoft.com/office/drawing/2018/hyperlinkcolor" val="tx"/>
                    </a:ext>
                  </a:extLst>
                </a:hlinkClick>
              </a:rPr>
              <a:t>Voir l’exemple</a:t>
            </a:r>
            <a:endParaRPr lang="fr-FR" sz="1200" dirty="0">
              <a:solidFill>
                <a:srgbClr val="0099A2"/>
              </a:solidFill>
              <a:cs typeface="Calibri"/>
            </a:endParaRPr>
          </a:p>
          <a:p>
            <a:pPr fontAlgn="base"/>
            <a:endParaRPr lang="en-US" sz="1200">
              <a:solidFill>
                <a:srgbClr val="0099A2"/>
              </a:solidFill>
              <a:cs typeface="Calibri"/>
            </a:endParaRPr>
          </a:p>
          <a:p>
            <a:r>
              <a:rPr lang="fr-FR" sz="1200" b="1" dirty="0">
                <a:solidFill>
                  <a:srgbClr val="DA0095"/>
                </a:solidFill>
              </a:rPr>
              <a:t>n°2</a:t>
            </a:r>
            <a:endParaRPr lang="fr-FR" sz="1200" b="1" dirty="0">
              <a:solidFill>
                <a:srgbClr val="DA0095"/>
              </a:solidFill>
              <a:ea typeface="Calibri"/>
              <a:cs typeface="Calibri"/>
            </a:endParaRPr>
          </a:p>
          <a:p>
            <a:pPr fontAlgn="base"/>
            <a:r>
              <a:rPr lang="fr-FR" sz="1200" dirty="0">
                <a:solidFill>
                  <a:schemeClr val="tx1">
                    <a:lumMod val="65000"/>
                    <a:lumOff val="35000"/>
                  </a:schemeClr>
                </a:solidFill>
                <a:cs typeface="Calibri"/>
              </a:rPr>
              <a:t>Utilisation d’un habit simulant le vieillissement pour sensibiliser </a:t>
            </a:r>
          </a:p>
          <a:p>
            <a:r>
              <a:rPr lang="fr-FR" sz="1200" dirty="0">
                <a:solidFill>
                  <a:schemeClr val="tx1">
                    <a:lumMod val="65000"/>
                    <a:lumOff val="35000"/>
                  </a:schemeClr>
                </a:solidFill>
                <a:cs typeface="Calibri"/>
              </a:rPr>
              <a:t>des étudiants en santé. Université de Québec​</a:t>
            </a:r>
            <a:endParaRPr lang="fr-FR" dirty="0">
              <a:solidFill>
                <a:schemeClr val="tx1">
                  <a:lumMod val="65000"/>
                  <a:lumOff val="35000"/>
                </a:schemeClr>
              </a:solidFill>
            </a:endParaRPr>
          </a:p>
          <a:p>
            <a:pPr fontAlgn="base"/>
            <a:r>
              <a:rPr lang="fr-FR" sz="1200" dirty="0">
                <a:solidFill>
                  <a:srgbClr val="0099A2"/>
                </a:solidFill>
                <a:cs typeface="Calibri"/>
                <a:hlinkClick r:id="rId10">
                  <a:extLst>
                    <a:ext uri="{A12FA001-AC4F-418D-AE19-62706E023703}">
                      <ahyp:hlinkClr xmlns:ahyp="http://schemas.microsoft.com/office/drawing/2018/hyperlinkcolor" val="tx"/>
                    </a:ext>
                  </a:extLst>
                </a:hlinkClick>
              </a:rPr>
              <a:t>Voir l’exemple</a:t>
            </a:r>
            <a:endParaRPr lang="fr-FR" sz="1200" dirty="0">
              <a:solidFill>
                <a:schemeClr val="tx1">
                  <a:lumMod val="65000"/>
                  <a:lumOff val="35000"/>
                </a:schemeClr>
              </a:solidFill>
              <a:cs typeface="Calibri"/>
            </a:endParaRPr>
          </a:p>
          <a:p>
            <a:pPr fontAlgn="base"/>
            <a:endParaRPr lang="en-US" sz="1200">
              <a:solidFill>
                <a:schemeClr val="tx1">
                  <a:lumMod val="65000"/>
                  <a:lumOff val="35000"/>
                </a:schemeClr>
              </a:solidFill>
              <a:cs typeface="Calibri"/>
            </a:endParaRPr>
          </a:p>
          <a:p>
            <a:r>
              <a:rPr lang="fr-FR" sz="1200" b="1" dirty="0">
                <a:solidFill>
                  <a:srgbClr val="DA0095"/>
                </a:solidFill>
                <a:cs typeface="Segoe UI"/>
              </a:rPr>
              <a:t>n°3</a:t>
            </a:r>
            <a:endParaRPr lang="en-US" sz="1200" dirty="0">
              <a:solidFill>
                <a:srgbClr val="DA0095"/>
              </a:solidFill>
              <a:cs typeface="Segoe UI"/>
            </a:endParaRPr>
          </a:p>
          <a:p>
            <a:r>
              <a:rPr lang="fr-FR" sz="1200" dirty="0">
                <a:solidFill>
                  <a:schemeClr val="tx1">
                    <a:lumMod val="65000"/>
                    <a:lumOff val="35000"/>
                  </a:schemeClr>
                </a:solidFill>
                <a:cs typeface="Calibri"/>
              </a:rPr>
              <a:t>Simulation globale de la vie d’un immeuble​. La boîte à outils </a:t>
            </a:r>
          </a:p>
          <a:p>
            <a:r>
              <a:rPr lang="fr-FR" sz="1200" dirty="0">
                <a:solidFill>
                  <a:schemeClr val="tx1">
                    <a:lumMod val="65000"/>
                    <a:lumOff val="35000"/>
                  </a:schemeClr>
                </a:solidFill>
                <a:cs typeface="Calibri"/>
              </a:rPr>
              <a:t>pédagogiques. Fédération Internationale des Professeurs de Français</a:t>
            </a:r>
            <a:endParaRPr lang="fr-FR" sz="1200">
              <a:solidFill>
                <a:schemeClr val="tx1">
                  <a:lumMod val="65000"/>
                  <a:lumOff val="35000"/>
                </a:schemeClr>
              </a:solidFill>
              <a:ea typeface="Calibri"/>
              <a:cs typeface="Calibri"/>
            </a:endParaRPr>
          </a:p>
          <a:p>
            <a:r>
              <a:rPr lang="fr-FR" sz="1200" dirty="0">
                <a:solidFill>
                  <a:srgbClr val="0099A2"/>
                </a:solidFill>
                <a:cs typeface="Calibri"/>
                <a:hlinkClick r:id="rId11">
                  <a:extLst>
                    <a:ext uri="{A12FA001-AC4F-418D-AE19-62706E023703}">
                      <ahyp:hlinkClr xmlns:ahyp="http://schemas.microsoft.com/office/drawing/2018/hyperlinkcolor" val="tx"/>
                    </a:ext>
                  </a:extLst>
                </a:hlinkClick>
              </a:rPr>
              <a:t>Voir l’exemple</a:t>
            </a:r>
            <a:endParaRPr lang="fr-FR" sz="1200" dirty="0">
              <a:solidFill>
                <a:srgbClr val="0099A2"/>
              </a:solidFill>
              <a:cs typeface="Calibri"/>
            </a:endParaRPr>
          </a:p>
          <a:p>
            <a:pPr marL="107950" fontAlgn="base"/>
            <a:endParaRPr lang="fr-FR" sz="400">
              <a:solidFill>
                <a:srgbClr val="0099A2"/>
              </a:solidFill>
              <a:cs typeface="Calibri"/>
            </a:endParaRPr>
          </a:p>
        </p:txBody>
      </p:sp>
      <p:pic>
        <p:nvPicPr>
          <p:cNvPr id="5" name="Graphique 50" descr="Toque d'étudiant avec un remplissage uni">
            <a:extLst>
              <a:ext uri="{FF2B5EF4-FFF2-40B4-BE49-F238E27FC236}">
                <a16:creationId xmlns:a16="http://schemas.microsoft.com/office/drawing/2014/main" id="{5C3CD8B4-BC0F-18E5-DA7A-AC5D20E8A0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6888591" y="823810"/>
            <a:ext cx="299155" cy="302918"/>
          </a:xfrm>
          <a:prstGeom prst="rect">
            <a:avLst/>
          </a:prstGeom>
        </p:spPr>
      </p:pic>
      <p:pic>
        <p:nvPicPr>
          <p:cNvPr id="6" name="Graphique 50" descr="Toque d'étudiant avec un remplissage uni">
            <a:extLst>
              <a:ext uri="{FF2B5EF4-FFF2-40B4-BE49-F238E27FC236}">
                <a16:creationId xmlns:a16="http://schemas.microsoft.com/office/drawing/2014/main" id="{5C3CD8B4-BC0F-18E5-DA7A-AC5D20E8A0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5416364" y="1324840"/>
            <a:ext cx="299155" cy="302918"/>
          </a:xfrm>
          <a:prstGeom prst="rect">
            <a:avLst/>
          </a:prstGeom>
        </p:spPr>
      </p:pic>
      <p:pic>
        <p:nvPicPr>
          <p:cNvPr id="7" name="Graphique 50" descr="Toque d'étudiant avec un remplissage uni">
            <a:extLst>
              <a:ext uri="{FF2B5EF4-FFF2-40B4-BE49-F238E27FC236}">
                <a16:creationId xmlns:a16="http://schemas.microsoft.com/office/drawing/2014/main" id="{5C3CD8B4-BC0F-18E5-DA7A-AC5D20E8A0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8361433" y="1312038"/>
            <a:ext cx="299155" cy="302918"/>
          </a:xfrm>
          <a:prstGeom prst="rect">
            <a:avLst/>
          </a:prstGeom>
        </p:spPr>
      </p:pic>
      <p:pic>
        <p:nvPicPr>
          <p:cNvPr id="29" name="Graphique 28" descr="Porte-documents avec un remplissage uni">
            <a:extLst>
              <a:ext uri="{FF2B5EF4-FFF2-40B4-BE49-F238E27FC236}">
                <a16:creationId xmlns:a16="http://schemas.microsoft.com/office/drawing/2014/main" id="{0B9731F3-2598-4C2F-AB35-A9779B0F686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3361743" y="874377"/>
            <a:ext cx="233305" cy="265289"/>
          </a:xfrm>
          <a:prstGeom prst="rect">
            <a:avLst/>
          </a:prstGeom>
        </p:spPr>
      </p:pic>
      <p:pic>
        <p:nvPicPr>
          <p:cNvPr id="30" name="Graphique 29" descr="Porte-documents avec un remplissage uni">
            <a:extLst>
              <a:ext uri="{FF2B5EF4-FFF2-40B4-BE49-F238E27FC236}">
                <a16:creationId xmlns:a16="http://schemas.microsoft.com/office/drawing/2014/main" id="{C1F95FF2-B211-4EF5-817F-EEA9A5BCC07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2469131" y="2219556"/>
            <a:ext cx="233305" cy="265289"/>
          </a:xfrm>
          <a:prstGeom prst="rect">
            <a:avLst/>
          </a:prstGeom>
        </p:spPr>
      </p:pic>
      <p:pic>
        <p:nvPicPr>
          <p:cNvPr id="31" name="Graphique 30" descr="Porte-documents avec un remplissage uni">
            <a:extLst>
              <a:ext uri="{FF2B5EF4-FFF2-40B4-BE49-F238E27FC236}">
                <a16:creationId xmlns:a16="http://schemas.microsoft.com/office/drawing/2014/main" id="{8B1806D3-AD46-446B-A727-1D0E1400EBF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8394357" y="2219556"/>
            <a:ext cx="233305" cy="265289"/>
          </a:xfrm>
          <a:prstGeom prst="rect">
            <a:avLst/>
          </a:prstGeom>
        </p:spPr>
      </p:pic>
      <p:pic>
        <p:nvPicPr>
          <p:cNvPr id="8" name="Image 7" descr="Une image contenant motif, art, conception&#10;&#10;Description générée automatiquement">
            <a:extLst>
              <a:ext uri="{FF2B5EF4-FFF2-40B4-BE49-F238E27FC236}">
                <a16:creationId xmlns:a16="http://schemas.microsoft.com/office/drawing/2014/main" id="{BB709101-A6A8-09CA-3958-7815888943CF}"/>
              </a:ext>
            </a:extLst>
          </p:cNvPr>
          <p:cNvPicPr>
            <a:picLocks noChangeAspect="1"/>
          </p:cNvPicPr>
          <p:nvPr/>
        </p:nvPicPr>
        <p:blipFill>
          <a:blip r:embed="rId16"/>
          <a:stretch>
            <a:fillRect/>
          </a:stretch>
        </p:blipFill>
        <p:spPr>
          <a:xfrm>
            <a:off x="5205452" y="3341522"/>
            <a:ext cx="537634" cy="527050"/>
          </a:xfrm>
          <a:prstGeom prst="rect">
            <a:avLst/>
          </a:prstGeom>
        </p:spPr>
      </p:pic>
      <p:pic>
        <p:nvPicPr>
          <p:cNvPr id="10" name="Image 9" descr="Une image contenant motif, art, Symétrie, conception&#10;&#10;Description générée automatiquement">
            <a:extLst>
              <a:ext uri="{FF2B5EF4-FFF2-40B4-BE49-F238E27FC236}">
                <a16:creationId xmlns:a16="http://schemas.microsoft.com/office/drawing/2014/main" id="{A4772418-62C4-E872-6B14-69317D083046}"/>
              </a:ext>
            </a:extLst>
          </p:cNvPr>
          <p:cNvPicPr>
            <a:picLocks noChangeAspect="1"/>
          </p:cNvPicPr>
          <p:nvPr/>
        </p:nvPicPr>
        <p:blipFill>
          <a:blip r:embed="rId17"/>
          <a:stretch>
            <a:fillRect/>
          </a:stretch>
        </p:blipFill>
        <p:spPr>
          <a:xfrm>
            <a:off x="5203556" y="4175709"/>
            <a:ext cx="548217" cy="548217"/>
          </a:xfrm>
          <a:prstGeom prst="rect">
            <a:avLst/>
          </a:prstGeom>
        </p:spPr>
      </p:pic>
      <p:pic>
        <p:nvPicPr>
          <p:cNvPr id="11" name="Image 10" descr="Une image contenant motif, art, conception, papier d’emballage&#10;&#10;Description générée automatiquement">
            <a:extLst>
              <a:ext uri="{FF2B5EF4-FFF2-40B4-BE49-F238E27FC236}">
                <a16:creationId xmlns:a16="http://schemas.microsoft.com/office/drawing/2014/main" id="{FA91A004-DD58-3DD0-691A-039289447A57}"/>
              </a:ext>
            </a:extLst>
          </p:cNvPr>
          <p:cNvPicPr>
            <a:picLocks noChangeAspect="1"/>
          </p:cNvPicPr>
          <p:nvPr/>
        </p:nvPicPr>
        <p:blipFill>
          <a:blip r:embed="rId18"/>
          <a:stretch>
            <a:fillRect/>
          </a:stretch>
        </p:blipFill>
        <p:spPr>
          <a:xfrm>
            <a:off x="5202134" y="5051283"/>
            <a:ext cx="548216" cy="558800"/>
          </a:xfrm>
          <a:prstGeom prst="rect">
            <a:avLst/>
          </a:prstGeom>
        </p:spPr>
      </p:pic>
      <p:pic>
        <p:nvPicPr>
          <p:cNvPr id="12" name="Image 11" descr="Une image contenant motif, conception, Graphique, typographie&#10;&#10;Description générée automatiquement">
            <a:extLst>
              <a:ext uri="{FF2B5EF4-FFF2-40B4-BE49-F238E27FC236}">
                <a16:creationId xmlns:a16="http://schemas.microsoft.com/office/drawing/2014/main" id="{9D797FAE-8991-F7D8-9C0C-232F4F1EC050}"/>
              </a:ext>
            </a:extLst>
          </p:cNvPr>
          <p:cNvPicPr>
            <a:picLocks noChangeAspect="1"/>
          </p:cNvPicPr>
          <p:nvPr/>
        </p:nvPicPr>
        <p:blipFill>
          <a:blip r:embed="rId19"/>
          <a:stretch>
            <a:fillRect/>
          </a:stretch>
        </p:blipFill>
        <p:spPr>
          <a:xfrm>
            <a:off x="10680510" y="3592836"/>
            <a:ext cx="527050" cy="548216"/>
          </a:xfrm>
          <a:prstGeom prst="rect">
            <a:avLst/>
          </a:prstGeom>
        </p:spPr>
      </p:pic>
      <p:pic>
        <p:nvPicPr>
          <p:cNvPr id="13" name="Image 12" descr="Une image contenant motif, art, conception, Symétrie&#10;&#10;Description générée automatiquement">
            <a:extLst>
              <a:ext uri="{FF2B5EF4-FFF2-40B4-BE49-F238E27FC236}">
                <a16:creationId xmlns:a16="http://schemas.microsoft.com/office/drawing/2014/main" id="{B70C80CE-45D8-A43F-95E1-974D845A7C1A}"/>
              </a:ext>
            </a:extLst>
          </p:cNvPr>
          <p:cNvPicPr>
            <a:picLocks noChangeAspect="1"/>
          </p:cNvPicPr>
          <p:nvPr/>
        </p:nvPicPr>
        <p:blipFill>
          <a:blip r:embed="rId20"/>
          <a:stretch>
            <a:fillRect/>
          </a:stretch>
        </p:blipFill>
        <p:spPr>
          <a:xfrm>
            <a:off x="10677192" y="4523536"/>
            <a:ext cx="527050" cy="527050"/>
          </a:xfrm>
          <a:prstGeom prst="rect">
            <a:avLst/>
          </a:prstGeom>
        </p:spPr>
      </p:pic>
      <p:pic>
        <p:nvPicPr>
          <p:cNvPr id="14" name="Image 13" descr="Une image contenant motif, art, point&#10;&#10;Description générée automatiquement">
            <a:extLst>
              <a:ext uri="{FF2B5EF4-FFF2-40B4-BE49-F238E27FC236}">
                <a16:creationId xmlns:a16="http://schemas.microsoft.com/office/drawing/2014/main" id="{B8A3DD59-6AD4-2838-6175-C3554AFF57A0}"/>
              </a:ext>
            </a:extLst>
          </p:cNvPr>
          <p:cNvPicPr>
            <a:picLocks noChangeAspect="1"/>
          </p:cNvPicPr>
          <p:nvPr/>
        </p:nvPicPr>
        <p:blipFill>
          <a:blip r:embed="rId21"/>
          <a:stretch>
            <a:fillRect/>
          </a:stretch>
        </p:blipFill>
        <p:spPr>
          <a:xfrm>
            <a:off x="10682563" y="5405745"/>
            <a:ext cx="527051" cy="548217"/>
          </a:xfrm>
          <a:prstGeom prst="rect">
            <a:avLst/>
          </a:prstGeom>
        </p:spPr>
      </p:pic>
    </p:spTree>
    <p:extLst>
      <p:ext uri="{BB962C8B-B14F-4D97-AF65-F5344CB8AC3E}">
        <p14:creationId xmlns:p14="http://schemas.microsoft.com/office/powerpoint/2010/main" val="3315473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5"/>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6138d0b-c084-4803-95e3-8414e16db19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E53C12AC757942854149460962D21B" ma:contentTypeVersion="14" ma:contentTypeDescription="Crée un document." ma:contentTypeScope="" ma:versionID="0900791af2967a75c45849ac47a98e1b">
  <xsd:schema xmlns:xsd="http://www.w3.org/2001/XMLSchema" xmlns:xs="http://www.w3.org/2001/XMLSchema" xmlns:p="http://schemas.microsoft.com/office/2006/metadata/properties" xmlns:ns2="96138d0b-c084-4803-95e3-8414e16db194" xmlns:ns3="f30b1a5d-2f41-4427-aded-4fb21fac8fce" targetNamespace="http://schemas.microsoft.com/office/2006/metadata/properties" ma:root="true" ma:fieldsID="8134f9c39e3fab0983f998b85a1911b6" ns2:_="" ns3:_="">
    <xsd:import namespace="96138d0b-c084-4803-95e3-8414e16db194"/>
    <xsd:import namespace="f30b1a5d-2f41-4427-aded-4fb21fac8f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38d0b-c084-4803-95e3-8414e16db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bb449ef9-7750-462c-9432-588b267b5aa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b1a5d-2f41-4427-aded-4fb21fac8fce"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B7F53F-6E73-4D27-AFD8-82683BFC2ED0}">
  <ds:schemaRefs>
    <ds:schemaRef ds:uri="f30b1a5d-2f41-4427-aded-4fb21fac8fce"/>
    <ds:schemaRef ds:uri="http://purl.org/dc/dcmitype/"/>
    <ds:schemaRef ds:uri="96138d0b-c084-4803-95e3-8414e16db194"/>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768144E2-2C34-466F-8874-8812D3369058}">
  <ds:schemaRefs>
    <ds:schemaRef ds:uri="96138d0b-c084-4803-95e3-8414e16db194"/>
    <ds:schemaRef ds:uri="f30b1a5d-2f41-4427-aded-4fb21fac8f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058661-DE95-44CA-929D-4031B1FA03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819</Words>
  <Application>Microsoft Office PowerPoint</Application>
  <PresentationFormat>Grand écran</PresentationFormat>
  <Paragraphs>62</Paragraphs>
  <Slides>2</Slides>
  <Notes>1</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 Thu Ha ROBIN</dc:creator>
  <cp:lastModifiedBy>Thi Thu Ha ROBIN</cp:lastModifiedBy>
  <cp:revision>93</cp:revision>
  <cp:lastPrinted>2023-08-31T06:28:14Z</cp:lastPrinted>
  <dcterms:created xsi:type="dcterms:W3CDTF">2023-03-29T14:13:56Z</dcterms:created>
  <dcterms:modified xsi:type="dcterms:W3CDTF">2024-02-28T11:46:20Z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0x01010091E53C12AC757942854149460962D21B</vt:lpwstr>
  </property>
  <property fmtid="{D5CDD505-2E9C-101B-9397-08002B2CF9AE}" pid="3" name="MediaServiceImageTags">
    <vt:lpwstr/>
  </property>
</Properties>
</file>