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1"/>
    <p:restoredTop sz="94751"/>
  </p:normalViewPr>
  <p:slideViewPr>
    <p:cSldViewPr>
      <p:cViewPr varScale="1">
        <p:scale>
          <a:sx n="160" d="100"/>
          <a:sy n="160" d="100"/>
        </p:scale>
        <p:origin x="176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347-DDB4-4B4E-959B-CA1F97A8BBE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shsconf/20152001003" TargetMode="External"/><Relationship Id="rId7" Type="http://schemas.openxmlformats.org/officeDocument/2006/relationships/hyperlink" Target="https://doi.org/10.3917/lfa.188.0029" TargetMode="External"/><Relationship Id="rId2" Type="http://schemas.openxmlformats.org/officeDocument/2006/relationships/hyperlink" Target="https://doi.org/10.4000/rdlc.3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ppa.uca.fr/accompagnement/approche-par-competences" TargetMode="External"/><Relationship Id="rId5" Type="http://schemas.openxmlformats.org/officeDocument/2006/relationships/hyperlink" Target="https://doi.org/10.7202/1087976ar" TargetMode="External"/><Relationship Id="rId4" Type="http://schemas.openxmlformats.org/officeDocument/2006/relationships/hyperlink" Target="https://doi.org/10.1080/14623943.2018.153965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4041" y="830188"/>
            <a:ext cx="6855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8F9B"/>
                </a:solidFill>
              </a:rPr>
              <a:t>La réflexivité :</a:t>
            </a:r>
            <a:br>
              <a:rPr lang="fr-FR" sz="4400" b="1" dirty="0">
                <a:solidFill>
                  <a:srgbClr val="008F9B"/>
                </a:solidFill>
              </a:rPr>
            </a:br>
            <a:r>
              <a:rPr lang="fr-FR" sz="4400" b="1" dirty="0">
                <a:solidFill>
                  <a:srgbClr val="008F9B"/>
                </a:solidFill>
              </a:rPr>
              <a:t>une compétence évaluable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97263" y="2503428"/>
            <a:ext cx="2749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Jules Faure</a:t>
            </a:r>
          </a:p>
          <a:p>
            <a:pPr algn="ctr"/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juin 2025</a:t>
            </a:r>
          </a:p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Journées PE</a:t>
            </a:r>
            <a:r>
              <a:rPr lang="fr-FR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 2025</a:t>
            </a: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2925CDF0-DFF4-8771-DCC7-17F1706A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4" y="4360332"/>
            <a:ext cx="1088232" cy="678657"/>
          </a:xfrm>
          <a:prstGeom prst="rect">
            <a:avLst/>
          </a:prstGeom>
        </p:spPr>
      </p:pic>
      <p:pic>
        <p:nvPicPr>
          <p:cNvPr id="3" name="Picture 2" descr="Identité du projet CAP 20-25 - CAP 20-25">
            <a:extLst>
              <a:ext uri="{FF2B5EF4-FFF2-40B4-BE49-F238E27FC236}">
                <a16:creationId xmlns:a16="http://schemas.microsoft.com/office/drawing/2014/main" id="{67EB3BD5-8CF3-E350-072F-C8AF871F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7" y="4374661"/>
            <a:ext cx="1682766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76A6CD-DC97-2345-0D25-5CF64835E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25" y="4227935"/>
            <a:ext cx="1877413" cy="8640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2D6067-9920-0F92-FE64-565CBD4C0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22" y="4313312"/>
            <a:ext cx="794845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B43E-F1A3-E413-746D-BFBBB9C6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F84B054-907B-8C24-49D8-40BFD1209773}"/>
              </a:ext>
            </a:extLst>
          </p:cNvPr>
          <p:cNvSpPr txBox="1"/>
          <p:nvPr/>
        </p:nvSpPr>
        <p:spPr>
          <a:xfrm>
            <a:off x="899592" y="483518"/>
            <a:ext cx="477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…qui mettent en lumière des postures réflexives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F12F0E48-79DB-28FF-247E-C09A568991FC}"/>
              </a:ext>
            </a:extLst>
          </p:cNvPr>
          <p:cNvSpPr txBox="1">
            <a:spLocks/>
          </p:cNvSpPr>
          <p:nvPr/>
        </p:nvSpPr>
        <p:spPr>
          <a:xfrm>
            <a:off x="457200" y="910822"/>
            <a:ext cx="8229600" cy="382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dirty="0">
                <a:solidFill>
                  <a:schemeClr val="accent5"/>
                </a:solidFill>
              </a:rPr>
              <a:t>Jorro (2005)</a:t>
            </a:r>
            <a:r>
              <a:rPr lang="fr-FR" sz="1800" dirty="0">
                <a:solidFill>
                  <a:schemeClr val="accent4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&amp; </a:t>
            </a:r>
            <a:r>
              <a:rPr lang="fr-FR" sz="1800" dirty="0" err="1">
                <a:solidFill>
                  <a:schemeClr val="accent4"/>
                </a:solidFill>
              </a:rPr>
              <a:t>Cicurel</a:t>
            </a:r>
            <a:r>
              <a:rPr lang="fr-FR" sz="1800" dirty="0">
                <a:solidFill>
                  <a:schemeClr val="accent4"/>
                </a:solidFill>
              </a:rPr>
              <a:t> (2024)</a:t>
            </a:r>
            <a:endParaRPr lang="fr-FR" sz="1800" dirty="0">
              <a:solidFill>
                <a:schemeClr val="accent4"/>
              </a:solidFill>
              <a:ea typeface="Calibri"/>
              <a:cs typeface="Calibri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941BFCA-0D34-46DF-8A7C-CD9155889752}"/>
              </a:ext>
            </a:extLst>
          </p:cNvPr>
          <p:cNvSpPr/>
          <p:nvPr/>
        </p:nvSpPr>
        <p:spPr>
          <a:xfrm>
            <a:off x="457200" y="1684023"/>
            <a:ext cx="2313354" cy="44547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De retranchement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C184057-D1CB-B4DD-6CB3-4F141F7BAF5B}"/>
              </a:ext>
            </a:extLst>
          </p:cNvPr>
          <p:cNvSpPr/>
          <p:nvPr/>
        </p:nvSpPr>
        <p:spPr>
          <a:xfrm>
            <a:off x="1860072" y="2332350"/>
            <a:ext cx="2313354" cy="44547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De témoignage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B36B5BE8-4EE0-AD84-350E-43796916B866}"/>
              </a:ext>
            </a:extLst>
          </p:cNvPr>
          <p:cNvSpPr/>
          <p:nvPr/>
        </p:nvSpPr>
        <p:spPr>
          <a:xfrm>
            <a:off x="457200" y="2980677"/>
            <a:ext cx="2313354" cy="44547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De questionnement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761C060-7A6C-FB8F-DEFE-A04F3461FE80}"/>
              </a:ext>
            </a:extLst>
          </p:cNvPr>
          <p:cNvSpPr/>
          <p:nvPr/>
        </p:nvSpPr>
        <p:spPr>
          <a:xfrm>
            <a:off x="3458319" y="1680986"/>
            <a:ext cx="2313354" cy="445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D’adhésion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00C56ECE-CCFC-5DF7-2A30-BD29A64DBEBF}"/>
              </a:ext>
            </a:extLst>
          </p:cNvPr>
          <p:cNvSpPr/>
          <p:nvPr/>
        </p:nvSpPr>
        <p:spPr>
          <a:xfrm>
            <a:off x="3458319" y="2980676"/>
            <a:ext cx="2313354" cy="445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Critique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82E55819-760C-34C7-D011-71FD7A525E10}"/>
              </a:ext>
            </a:extLst>
          </p:cNvPr>
          <p:cNvSpPr/>
          <p:nvPr/>
        </p:nvSpPr>
        <p:spPr>
          <a:xfrm>
            <a:off x="1860072" y="3636345"/>
            <a:ext cx="2313354" cy="7356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De volonté transformatrice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54E26D5-D372-C25E-C6FD-D79019488D49}"/>
              </a:ext>
            </a:extLst>
          </p:cNvPr>
          <p:cNvGrpSpPr/>
          <p:nvPr/>
        </p:nvGrpSpPr>
        <p:grpSpPr>
          <a:xfrm>
            <a:off x="457200" y="1493625"/>
            <a:ext cx="8567328" cy="830997"/>
            <a:chOff x="457200" y="1567919"/>
            <a:chExt cx="8567328" cy="830997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C4BCEA71-9DBD-35DA-E3FA-2C889F700EC5}"/>
                </a:ext>
              </a:extLst>
            </p:cNvPr>
            <p:cNvSpPr/>
            <p:nvPr/>
          </p:nvSpPr>
          <p:spPr>
            <a:xfrm>
              <a:off x="457200" y="1755280"/>
              <a:ext cx="5314473" cy="445477"/>
            </a:xfrm>
            <a:prstGeom prst="roundRect">
              <a:avLst/>
            </a:prstGeom>
            <a:noFill/>
            <a:ln>
              <a:solidFill>
                <a:srgbClr val="006C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A0B054B-F1BB-F74A-0FF7-8445AC3F0CAA}"/>
                </a:ext>
              </a:extLst>
            </p:cNvPr>
            <p:cNvSpPr txBox="1"/>
            <p:nvPr/>
          </p:nvSpPr>
          <p:spPr>
            <a:xfrm>
              <a:off x="6297788" y="1567919"/>
              <a:ext cx="2726740" cy="830997"/>
            </a:xfrm>
            <a:prstGeom prst="rect">
              <a:avLst/>
            </a:prstGeom>
            <a:noFill/>
          </p:spPr>
          <p:txBody>
            <a:bodyPr wrap="square" lIns="0" tIns="45720" rIns="91440" bIns="45720" rtlCol="0" anchor="t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Pas de remise en question</a:t>
              </a:r>
            </a:p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Pas de volonté</a:t>
              </a:r>
            </a:p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d'amélioration</a:t>
              </a:r>
              <a:endParaRPr lang="fr-FR" sz="1600" dirty="0">
                <a:solidFill>
                  <a:srgbClr val="006C83"/>
                </a:solidFill>
                <a:ea typeface="Calibri"/>
                <a:cs typeface="Calibri"/>
              </a:endParaRPr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8EB67B22-053F-9470-9E56-4DE87E4DA6FC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>
              <a:off x="5771673" y="1978019"/>
              <a:ext cx="526115" cy="5399"/>
            </a:xfrm>
            <a:prstGeom prst="straightConnector1">
              <a:avLst/>
            </a:prstGeom>
            <a:ln w="28575">
              <a:solidFill>
                <a:srgbClr val="006C8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2FFD2DC-8CBD-002C-B227-34B38D328E0C}"/>
              </a:ext>
            </a:extLst>
          </p:cNvPr>
          <p:cNvGrpSpPr/>
          <p:nvPr/>
        </p:nvGrpSpPr>
        <p:grpSpPr>
          <a:xfrm>
            <a:off x="457200" y="2339692"/>
            <a:ext cx="8362816" cy="1086462"/>
            <a:chOff x="457200" y="2413986"/>
            <a:chExt cx="8362816" cy="1086462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4F2A8640-8FE9-A241-8B60-3964C116F2A9}"/>
                </a:ext>
              </a:extLst>
            </p:cNvPr>
            <p:cNvSpPr/>
            <p:nvPr/>
          </p:nvSpPr>
          <p:spPr>
            <a:xfrm>
              <a:off x="457200" y="2413986"/>
              <a:ext cx="5314473" cy="1086462"/>
            </a:xfrm>
            <a:prstGeom prst="roundRect">
              <a:avLst>
                <a:gd name="adj" fmla="val 9474"/>
              </a:avLst>
            </a:prstGeom>
            <a:noFill/>
            <a:ln>
              <a:solidFill>
                <a:srgbClr val="006C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D9CF6A1-1463-6DA9-ED96-389875032BA2}"/>
                </a:ext>
              </a:extLst>
            </p:cNvPr>
            <p:cNvSpPr txBox="1"/>
            <p:nvPr/>
          </p:nvSpPr>
          <p:spPr>
            <a:xfrm>
              <a:off x="6663848" y="2537140"/>
              <a:ext cx="2156168" cy="830997"/>
            </a:xfrm>
            <a:prstGeom prst="rect">
              <a:avLst/>
            </a:prstGeom>
            <a:noFill/>
          </p:spPr>
          <p:txBody>
            <a:bodyPr wrap="none" lIns="0" tIns="45720" rIns="91440" bIns="45720" rtlCol="0" anchor="t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Regard sur les pratiques</a:t>
              </a:r>
            </a:p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Remise en question</a:t>
              </a:r>
              <a:endParaRPr lang="fr-FR" sz="1600" dirty="0">
                <a:solidFill>
                  <a:srgbClr val="006C83"/>
                </a:solidFill>
                <a:ea typeface="Calibri"/>
                <a:cs typeface="Calibri"/>
              </a:endParaRPr>
            </a:p>
            <a:p>
              <a:pPr algn="ctr"/>
              <a:r>
                <a:rPr lang="fr-FR" sz="1600" dirty="0">
                  <a:solidFill>
                    <a:srgbClr val="006C83"/>
                  </a:solidFill>
                </a:rPr>
                <a:t>Prémices d'amélioration</a:t>
              </a:r>
              <a:endParaRPr lang="fr-FR" sz="1600" dirty="0">
                <a:solidFill>
                  <a:srgbClr val="006C83"/>
                </a:solidFill>
                <a:ea typeface="Calibri"/>
                <a:cs typeface="Calibri"/>
              </a:endParaRP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77B12139-5621-2BF1-9E0C-2F779E0B4C38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 flipV="1">
              <a:off x="5771673" y="2952639"/>
              <a:ext cx="892175" cy="4578"/>
            </a:xfrm>
            <a:prstGeom prst="straightConnector1">
              <a:avLst/>
            </a:prstGeom>
            <a:ln w="28575">
              <a:solidFill>
                <a:srgbClr val="006C8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2133313-3650-EC28-12C0-BD3F0A76752F}"/>
              </a:ext>
            </a:extLst>
          </p:cNvPr>
          <p:cNvGrpSpPr/>
          <p:nvPr/>
        </p:nvGrpSpPr>
        <p:grpSpPr>
          <a:xfrm>
            <a:off x="1860073" y="3636343"/>
            <a:ext cx="7278428" cy="734043"/>
            <a:chOff x="1860073" y="3710637"/>
            <a:chExt cx="7278428" cy="734043"/>
          </a:xfrm>
        </p:grpSpPr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673F123F-EEBC-28F9-8895-445652980135}"/>
                </a:ext>
              </a:extLst>
            </p:cNvPr>
            <p:cNvSpPr/>
            <p:nvPr/>
          </p:nvSpPr>
          <p:spPr>
            <a:xfrm>
              <a:off x="1860073" y="3710637"/>
              <a:ext cx="2313354" cy="734043"/>
            </a:xfrm>
            <a:prstGeom prst="roundRect">
              <a:avLst/>
            </a:prstGeom>
            <a:noFill/>
            <a:ln>
              <a:solidFill>
                <a:srgbClr val="006C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DF5E14E-0E1B-7139-6A4E-297B89897FA0}"/>
                </a:ext>
              </a:extLst>
            </p:cNvPr>
            <p:cNvSpPr txBox="1"/>
            <p:nvPr/>
          </p:nvSpPr>
          <p:spPr>
            <a:xfrm>
              <a:off x="6459338" y="3785270"/>
              <a:ext cx="2679163" cy="584775"/>
            </a:xfrm>
            <a:prstGeom prst="rect">
              <a:avLst/>
            </a:prstGeom>
            <a:noFill/>
          </p:spPr>
          <p:txBody>
            <a:bodyPr wrap="square" lIns="0" tIns="45720" rIns="91440" bIns="45720" rtlCol="0" anchor="t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6C83"/>
                  </a:solidFill>
                </a:rPr>
                <a:t>Souhait explicite d'amélioration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CE5E1E78-5C98-055A-45D8-0A6C462F6185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4173427" y="4077659"/>
              <a:ext cx="2702829" cy="0"/>
            </a:xfrm>
            <a:prstGeom prst="straightConnector1">
              <a:avLst/>
            </a:prstGeom>
            <a:ln w="28575">
              <a:solidFill>
                <a:srgbClr val="006C8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DEE2-778D-68C8-72B5-C3CFE40B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034EF8A-B951-E10C-2889-3AFA83EC9D6C}"/>
              </a:ext>
            </a:extLst>
          </p:cNvPr>
          <p:cNvSpPr txBox="1"/>
          <p:nvPr/>
        </p:nvSpPr>
        <p:spPr>
          <a:xfrm>
            <a:off x="467544" y="113159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Données récoltées dans le cadre de                                et du dispositif de télécollaboration VADIM</a:t>
            </a: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Séances d’enseignement du FLE en visioconférence &gt; journal de bord réflexif sur les pratiques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D5EBB6-D95E-1616-B3D6-89EDA89A2B4C}"/>
              </a:ext>
            </a:extLst>
          </p:cNvPr>
          <p:cNvSpPr txBox="1"/>
          <p:nvPr/>
        </p:nvSpPr>
        <p:spPr>
          <a:xfrm>
            <a:off x="899592" y="483518"/>
            <a:ext cx="526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Exemples d’extraits de discours réflexifs d’étudiant·es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E71AD7-07D7-5844-061F-5B821EF0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5" b="34345"/>
          <a:stretch>
            <a:fillRect/>
          </a:stretch>
        </p:blipFill>
        <p:spPr>
          <a:xfrm>
            <a:off x="3491880" y="1156850"/>
            <a:ext cx="1429745" cy="2880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684220-B397-45F1-FB77-F19E34D20B28}"/>
              </a:ext>
            </a:extLst>
          </p:cNvPr>
          <p:cNvSpPr txBox="1"/>
          <p:nvPr/>
        </p:nvSpPr>
        <p:spPr>
          <a:xfrm>
            <a:off x="461804" y="1716365"/>
            <a:ext cx="411019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Adenia JDB3</a:t>
            </a:r>
          </a:p>
          <a:p>
            <a:pPr algn="just"/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 En ce qui concerne mon guidage de la séance,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pense avoir fourni des consignes claires et précises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pour orienter nos discussions. »</a:t>
            </a:r>
          </a:p>
          <a:p>
            <a:pPr algn="just"/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Bégonia JDB3</a:t>
            </a:r>
          </a:p>
          <a:p>
            <a:pPr algn="just"/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 Je pense que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mes consignes ont été claires car elles ont été comprises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»</a:t>
            </a:r>
          </a:p>
          <a:p>
            <a:pPr algn="just"/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7BAA37-A950-8DBD-2D26-826E80795517}"/>
              </a:ext>
            </a:extLst>
          </p:cNvPr>
          <p:cNvSpPr txBox="1"/>
          <p:nvPr/>
        </p:nvSpPr>
        <p:spPr>
          <a:xfrm>
            <a:off x="4572000" y="1716364"/>
            <a:ext cx="411019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Hibiscus JDB3</a:t>
            </a:r>
          </a:p>
          <a:p>
            <a:pPr algn="just"/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 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pense que dans l’ensemble, mes consignes étaient plutôt claires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Cependant, lorsque j’ai dit une consigne en particulier,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me suis rendu compte que j’avais des difficultés à l’expliquer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En effet,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celle-ci était plutôt complexe et j’ai fais de grande phrase pour l’expliquer, je n’avais pas réfléchi à sa formulation exacte avant la séance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L’apprenante a quand même compris,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mais j’estime important qu’à l’avenir je donne des consignes plus concises, avec des phrases plus courtes et plus espacées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10310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D2A4-4266-A649-4A24-12D87751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AFA98AA-E357-C038-9C10-65F9236C859A}"/>
              </a:ext>
            </a:extLst>
          </p:cNvPr>
          <p:cNvSpPr txBox="1"/>
          <p:nvPr/>
        </p:nvSpPr>
        <p:spPr>
          <a:xfrm>
            <a:off x="467544" y="1131590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Quelle place / faut-il donner une place à l’évaluation de la réflexivité dans l’évaluation globale des apprentissages à l’université ?</a:t>
            </a:r>
          </a:p>
          <a:p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➔ Si oui, comment apprécier/évaluer la réflexivité ?</a:t>
            </a: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➔ Pour une démarche, il y a aussi nécessité de régularité des réflexions</a:t>
            </a: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➔ À travers des analyses longitudinales des portfolios ?</a:t>
            </a:r>
          </a:p>
          <a:p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Méthode d’évaluation possible 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Repérage d’indices perceptibles de « postures réflexives » dans les discours des étudiant·es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Appui des étudiant·es sur des « preuves » issues des expériences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Limites : À travers l’analyse des discours écrits ou oraux, on ne peut accéder qu’à ce qui est « dit »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E13095-2249-0603-5FCA-D9729B2A77CB}"/>
              </a:ext>
            </a:extLst>
          </p:cNvPr>
          <p:cNvSpPr txBox="1"/>
          <p:nvPr/>
        </p:nvSpPr>
        <p:spPr>
          <a:xfrm>
            <a:off x="899592" y="483518"/>
            <a:ext cx="21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Pour ne pas conclure</a:t>
            </a:r>
          </a:p>
        </p:txBody>
      </p:sp>
    </p:spTree>
    <p:extLst>
      <p:ext uri="{BB962C8B-B14F-4D97-AF65-F5344CB8AC3E}">
        <p14:creationId xmlns:p14="http://schemas.microsoft.com/office/powerpoint/2010/main" val="37729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9ACA-B750-E2D1-616B-7F197A06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5607B79-7560-FCDF-40BB-2F529D613A0A}"/>
              </a:ext>
            </a:extLst>
          </p:cNvPr>
          <p:cNvSpPr txBox="1"/>
          <p:nvPr/>
        </p:nvSpPr>
        <p:spPr>
          <a:xfrm>
            <a:off x="467544" y="987574"/>
            <a:ext cx="8208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Aft>
                <a:spcPts val="600"/>
              </a:spcAft>
            </a:pPr>
            <a:r>
              <a:rPr lang="fr-FR" sz="1000" dirty="0"/>
              <a:t>Audras, I. (2018). Analyse d’“ Ateliers jeunes praticiens ” de FLS/FLE : Un observatoire de la diversité des pratiques et des besoins en formation qui interroge le concept de médiation. </a:t>
            </a:r>
            <a:r>
              <a:rPr lang="fr-FR" sz="1000" i="1" dirty="0"/>
              <a:t>Recherches en Didactique des Langues et Cultures - Les Cahiers de l’</a:t>
            </a:r>
            <a:r>
              <a:rPr lang="fr-FR" sz="1000" i="1" dirty="0" err="1"/>
              <a:t>Acedle</a:t>
            </a:r>
            <a:r>
              <a:rPr lang="fr-FR" sz="1000" dirty="0"/>
              <a:t>, </a:t>
            </a:r>
            <a:r>
              <a:rPr lang="fr-FR" sz="1000" i="1" dirty="0"/>
              <a:t>15</a:t>
            </a:r>
            <a:r>
              <a:rPr lang="fr-FR" sz="1000" dirty="0"/>
              <a:t>(2). </a:t>
            </a:r>
            <a:r>
              <a:rPr lang="fr-FR" sz="1000" dirty="0">
                <a:hlinkClick r:id="rId2"/>
              </a:rPr>
              <a:t>https://doi.org/10.4000/rdlc.3053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/>
              <a:t>Bocquillon, M., &amp; </a:t>
            </a:r>
            <a:r>
              <a:rPr lang="fr-FR" sz="1000" dirty="0" err="1"/>
              <a:t>Derobertmasure</a:t>
            </a:r>
            <a:r>
              <a:rPr lang="fr-FR" sz="1000" dirty="0"/>
              <a:t>, A. (2018). Porter un regard réflexif sur sa pratique »… Oui, mais comment ? Vers une didactique de la pratique réflexive. In S. </a:t>
            </a:r>
            <a:r>
              <a:rPr lang="fr-FR" sz="1000" dirty="0" err="1"/>
              <a:t>Beausaert</a:t>
            </a:r>
            <a:r>
              <a:rPr lang="fr-FR" sz="1000" dirty="0"/>
              <a:t>, S. </a:t>
            </a:r>
            <a:r>
              <a:rPr lang="fr-FR" sz="1000" dirty="0" err="1"/>
              <a:t>Colognesi</a:t>
            </a:r>
            <a:r>
              <a:rPr lang="fr-FR" sz="1000" dirty="0"/>
              <a:t>, &amp; C. Van </a:t>
            </a:r>
            <a:r>
              <a:rPr lang="fr-FR" sz="1000" dirty="0" err="1"/>
              <a:t>Nieuwenhoven</a:t>
            </a:r>
            <a:r>
              <a:rPr lang="fr-FR" sz="1000" dirty="0"/>
              <a:t> (</a:t>
            </a:r>
            <a:r>
              <a:rPr lang="fr-FR" sz="1000" dirty="0" err="1"/>
              <a:t>Éds</a:t>
            </a:r>
            <a:r>
              <a:rPr lang="fr-FR" sz="1000" dirty="0"/>
              <a:t>.), </a:t>
            </a:r>
            <a:r>
              <a:rPr lang="fr-FR" sz="1000" i="1" dirty="0"/>
              <a:t>L’accompagnement des pratiques professionnelles enseignantes en formation initiale</a:t>
            </a:r>
            <a:r>
              <a:rPr lang="fr-FR" sz="1000" dirty="0"/>
              <a:t> (p. 83‑103). Presses Universitaires de Louvain.</a:t>
            </a:r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Cicurel</a:t>
            </a:r>
            <a:r>
              <a:rPr lang="fr-FR" sz="1000" dirty="0"/>
              <a:t>, F. (2024). Réflexivité et répertoire didactique évolutif en didactique du français langue étrangère. </a:t>
            </a:r>
            <a:r>
              <a:rPr lang="fr-FR" sz="1000" i="1" dirty="0"/>
              <a:t>Français dans le Monde (Le) : Recherches et Applications</a:t>
            </a:r>
            <a:r>
              <a:rPr lang="fr-FR" sz="1000" dirty="0"/>
              <a:t>, </a:t>
            </a:r>
            <a:r>
              <a:rPr lang="fr-FR" sz="1000" i="1" dirty="0"/>
              <a:t>75</a:t>
            </a:r>
            <a:r>
              <a:rPr lang="fr-FR" sz="1000" dirty="0"/>
              <a:t>, 18‑32.</a:t>
            </a:r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Domínguez</a:t>
            </a:r>
            <a:r>
              <a:rPr lang="fr-FR" sz="1000" dirty="0"/>
              <a:t>, S. (2015). Construire une démarche à visée réflexive sur l’activité prescriptive des enseignants : Choix méthodologiques Building a </a:t>
            </a:r>
            <a:r>
              <a:rPr lang="fr-FR" sz="1000" dirty="0" err="1"/>
              <a:t>reflective</a:t>
            </a:r>
            <a:r>
              <a:rPr lang="fr-FR" sz="1000" dirty="0"/>
              <a:t> </a:t>
            </a:r>
            <a:r>
              <a:rPr lang="fr-FR" sz="1000" dirty="0" err="1"/>
              <a:t>approach</a:t>
            </a:r>
            <a:r>
              <a:rPr lang="fr-FR" sz="1000" dirty="0"/>
              <a:t> to </a:t>
            </a:r>
            <a:r>
              <a:rPr lang="fr-FR" sz="1000" dirty="0" err="1"/>
              <a:t>teachers</a:t>
            </a:r>
            <a:r>
              <a:rPr lang="fr-FR" sz="1000" dirty="0"/>
              <a:t>’ prescriptive </a:t>
            </a:r>
            <a:r>
              <a:rPr lang="fr-FR" sz="1000" dirty="0" err="1"/>
              <a:t>activities</a:t>
            </a:r>
            <a:r>
              <a:rPr lang="fr-FR" sz="1000" dirty="0"/>
              <a:t>: </a:t>
            </a:r>
            <a:r>
              <a:rPr lang="fr-FR" sz="1000" dirty="0" err="1"/>
              <a:t>methodological</a:t>
            </a:r>
            <a:r>
              <a:rPr lang="fr-FR" sz="1000" dirty="0"/>
              <a:t> </a:t>
            </a:r>
            <a:r>
              <a:rPr lang="fr-FR" sz="1000" dirty="0" err="1"/>
              <a:t>choices</a:t>
            </a:r>
            <a:r>
              <a:rPr lang="fr-FR" sz="1000" dirty="0"/>
              <a:t>. </a:t>
            </a:r>
            <a:r>
              <a:rPr lang="fr-FR" sz="1000" i="1" dirty="0"/>
              <a:t>SHS Web of </a:t>
            </a:r>
            <a:r>
              <a:rPr lang="fr-FR" sz="1000" i="1" dirty="0" err="1"/>
              <a:t>Conferences</a:t>
            </a:r>
            <a:r>
              <a:rPr lang="fr-FR" sz="1000" dirty="0"/>
              <a:t>. </a:t>
            </a:r>
            <a:r>
              <a:rPr lang="fr-FR" sz="1000" dirty="0">
                <a:hlinkClick r:id="rId3"/>
              </a:rPr>
              <a:t>https://doi.org/10.1051/shsconf/20152001003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/>
              <a:t>Farrell, </a:t>
            </a:r>
            <a:r>
              <a:rPr lang="fr-FR" sz="1000" dirty="0" err="1"/>
              <a:t>T</a:t>
            </a:r>
            <a:r>
              <a:rPr lang="fr-FR" sz="1000" dirty="0"/>
              <a:t>. S. C., &amp; Kennedy, B. (2019). </a:t>
            </a:r>
            <a:r>
              <a:rPr lang="fr-FR" sz="1000" dirty="0" err="1"/>
              <a:t>Reflective</a:t>
            </a:r>
            <a:r>
              <a:rPr lang="fr-FR" sz="1000" dirty="0"/>
              <a:t> practice </a:t>
            </a:r>
            <a:r>
              <a:rPr lang="fr-FR" sz="1000" dirty="0" err="1"/>
              <a:t>framework</a:t>
            </a:r>
            <a:r>
              <a:rPr lang="fr-FR" sz="1000" dirty="0"/>
              <a:t> for TESOL </a:t>
            </a:r>
            <a:r>
              <a:rPr lang="fr-FR" sz="1000" dirty="0" err="1"/>
              <a:t>teachers</a:t>
            </a:r>
            <a:r>
              <a:rPr lang="fr-FR" sz="1000" dirty="0"/>
              <a:t> : One </a:t>
            </a:r>
            <a:r>
              <a:rPr lang="fr-FR" sz="1000" dirty="0" err="1"/>
              <a:t>teacher’s</a:t>
            </a:r>
            <a:r>
              <a:rPr lang="fr-FR" sz="1000" dirty="0"/>
              <a:t> </a:t>
            </a:r>
            <a:r>
              <a:rPr lang="fr-FR" sz="1000" dirty="0" err="1"/>
              <a:t>reflective</a:t>
            </a:r>
            <a:r>
              <a:rPr lang="fr-FR" sz="1000" dirty="0"/>
              <a:t> </a:t>
            </a:r>
            <a:r>
              <a:rPr lang="fr-FR" sz="1000" dirty="0" err="1"/>
              <a:t>journey</a:t>
            </a:r>
            <a:r>
              <a:rPr lang="fr-FR" sz="1000" dirty="0"/>
              <a:t>. </a:t>
            </a:r>
            <a:r>
              <a:rPr lang="fr-FR" sz="1000" i="1" dirty="0" err="1"/>
              <a:t>Reflective</a:t>
            </a:r>
            <a:r>
              <a:rPr lang="fr-FR" sz="1000" i="1" dirty="0"/>
              <a:t> Practice</a:t>
            </a:r>
            <a:r>
              <a:rPr lang="fr-FR" sz="1000" dirty="0"/>
              <a:t>, </a:t>
            </a:r>
            <a:r>
              <a:rPr lang="fr-FR" sz="1000" i="1" dirty="0"/>
              <a:t>20</a:t>
            </a:r>
            <a:r>
              <a:rPr lang="fr-FR" sz="1000" dirty="0"/>
              <a:t>(1), 1‑12. </a:t>
            </a:r>
            <a:r>
              <a:rPr lang="fr-FR" sz="1000" dirty="0">
                <a:hlinkClick r:id="rId4"/>
              </a:rPr>
              <a:t>https://doi.org/10.1080/14623943.2018.1539657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/>
              <a:t>Jorro, A. (2005). Réflexivité et auto-évaluation dans les pratiques enseignantes. </a:t>
            </a:r>
            <a:r>
              <a:rPr lang="fr-FR" sz="1000" i="1" dirty="0"/>
              <a:t>Mesure et évaluation en éducation</a:t>
            </a:r>
            <a:r>
              <a:rPr lang="fr-FR" sz="1000" dirty="0"/>
              <a:t>, </a:t>
            </a:r>
            <a:r>
              <a:rPr lang="fr-FR" sz="1000" i="1" dirty="0"/>
              <a:t>27</a:t>
            </a:r>
            <a:r>
              <a:rPr lang="fr-FR" sz="1000" dirty="0"/>
              <a:t>(2), 33‑47. </a:t>
            </a:r>
            <a:r>
              <a:rPr lang="fr-FR" sz="1000" dirty="0">
                <a:hlinkClick r:id="rId5"/>
              </a:rPr>
              <a:t>https://doi.org/10.7202/1087976ar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Killion</a:t>
            </a:r>
            <a:r>
              <a:rPr lang="fr-FR" sz="1000" dirty="0"/>
              <a:t>, J. P., &amp; </a:t>
            </a:r>
            <a:r>
              <a:rPr lang="fr-FR" sz="1000" dirty="0" err="1"/>
              <a:t>Todnem</a:t>
            </a:r>
            <a:r>
              <a:rPr lang="fr-FR" sz="1000" dirty="0"/>
              <a:t>, G. R. (1991). A Process for </a:t>
            </a:r>
            <a:r>
              <a:rPr lang="fr-FR" sz="1000" dirty="0" err="1"/>
              <a:t>Personal</a:t>
            </a:r>
            <a:r>
              <a:rPr lang="fr-FR" sz="1000" dirty="0"/>
              <a:t> Theory Building. </a:t>
            </a:r>
            <a:r>
              <a:rPr lang="fr-FR" sz="1000" i="1" dirty="0" err="1"/>
              <a:t>Educational</a:t>
            </a:r>
            <a:r>
              <a:rPr lang="fr-FR" sz="1000" i="1" dirty="0"/>
              <a:t> Leadership</a:t>
            </a:r>
            <a:r>
              <a:rPr lang="fr-FR" sz="1000" dirty="0"/>
              <a:t>, </a:t>
            </a:r>
            <a:r>
              <a:rPr lang="fr-FR" sz="1000" i="1" dirty="0"/>
              <a:t>48</a:t>
            </a:r>
            <a:r>
              <a:rPr lang="fr-FR" sz="1000" dirty="0"/>
              <a:t>(6), 14‑16.</a:t>
            </a:r>
          </a:p>
          <a:p>
            <a:pPr indent="-360000">
              <a:spcAft>
                <a:spcPts val="600"/>
              </a:spcAft>
            </a:pPr>
            <a:r>
              <a:rPr lang="fr-FR" sz="1000" dirty="0"/>
              <a:t>Pôle IPPA. (2025). Accompagnement de l'Approche par Compétences (APC) à l’UCA. Consulté à l’adresse URL </a:t>
            </a:r>
            <a:r>
              <a:rPr lang="fr-FR" sz="1000" dirty="0">
                <a:hlinkClick r:id="rId6"/>
              </a:rPr>
              <a:t>https://ippa.uca.fr/accompagnement/approche-par-competences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Poumay</a:t>
            </a:r>
            <a:r>
              <a:rPr lang="fr-FR" sz="1000" dirty="0"/>
              <a:t>, M., &amp; Georges, F. (2022). </a:t>
            </a:r>
            <a:r>
              <a:rPr lang="fr-FR" sz="1000" i="1" dirty="0"/>
              <a:t>Comment mettre en œuvre une approche par compétences dans le supérieur ?</a:t>
            </a:r>
            <a:r>
              <a:rPr lang="fr-FR" sz="1000" dirty="0"/>
              <a:t> De Boeck supérieur.</a:t>
            </a:r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Schneuwly</a:t>
            </a:r>
            <a:r>
              <a:rPr lang="fr-FR" sz="1000" dirty="0"/>
              <a:t>, B. (2015). À quoi réfléchit le praticien réflexif ? Objets et outils d’enseignement comme points aveugles. </a:t>
            </a:r>
            <a:r>
              <a:rPr lang="fr-FR" sz="1000" i="1" dirty="0"/>
              <a:t>Le français aujourd’hui</a:t>
            </a:r>
            <a:r>
              <a:rPr lang="fr-FR" sz="1000" dirty="0"/>
              <a:t>, </a:t>
            </a:r>
            <a:r>
              <a:rPr lang="fr-FR" sz="1000" i="1" dirty="0"/>
              <a:t>188</a:t>
            </a:r>
            <a:r>
              <a:rPr lang="fr-FR" sz="1000" dirty="0"/>
              <a:t>(1), 29‑38. </a:t>
            </a:r>
            <a:r>
              <a:rPr lang="fr-FR" sz="1000" dirty="0">
                <a:hlinkClick r:id="rId7"/>
              </a:rPr>
              <a:t>https://doi.org/10.3917/lfa.188.0029</a:t>
            </a:r>
            <a:endParaRPr lang="fr-FR" sz="1000" dirty="0"/>
          </a:p>
          <a:p>
            <a:pPr indent="-360000">
              <a:spcAft>
                <a:spcPts val="600"/>
              </a:spcAft>
            </a:pPr>
            <a:r>
              <a:rPr lang="fr-FR" sz="1000" dirty="0" err="1"/>
              <a:t>Schön</a:t>
            </a:r>
            <a:r>
              <a:rPr lang="fr-FR" sz="1000" dirty="0"/>
              <a:t>, D. A. (1983). </a:t>
            </a:r>
            <a:r>
              <a:rPr lang="fr-FR" sz="1000" i="1" dirty="0"/>
              <a:t>The </a:t>
            </a:r>
            <a:r>
              <a:rPr lang="fr-FR" sz="1000" i="1" dirty="0" err="1"/>
              <a:t>reflective</a:t>
            </a:r>
            <a:r>
              <a:rPr lang="fr-FR" sz="1000" i="1" dirty="0"/>
              <a:t> </a:t>
            </a:r>
            <a:r>
              <a:rPr lang="fr-FR" sz="1000" i="1" dirty="0" err="1"/>
              <a:t>practitioner</a:t>
            </a:r>
            <a:r>
              <a:rPr lang="fr-FR" sz="1000" i="1" dirty="0"/>
              <a:t> : How </a:t>
            </a:r>
            <a:r>
              <a:rPr lang="fr-FR" sz="1000" i="1" dirty="0" err="1"/>
              <a:t>professionals</a:t>
            </a:r>
            <a:r>
              <a:rPr lang="fr-FR" sz="1000" i="1" dirty="0"/>
              <a:t> </a:t>
            </a:r>
            <a:r>
              <a:rPr lang="fr-FR" sz="1000" i="1" dirty="0" err="1"/>
              <a:t>think</a:t>
            </a:r>
            <a:r>
              <a:rPr lang="fr-FR" sz="1000" i="1" dirty="0"/>
              <a:t> in action</a:t>
            </a:r>
            <a:r>
              <a:rPr lang="fr-FR" sz="1000" dirty="0"/>
              <a:t>. Basic Books.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736425-D5CC-F75F-D8C5-13B0F501E380}"/>
              </a:ext>
            </a:extLst>
          </p:cNvPr>
          <p:cNvSpPr txBox="1"/>
          <p:nvPr/>
        </p:nvSpPr>
        <p:spPr>
          <a:xfrm>
            <a:off x="899592" y="483518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6412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D598-6968-34EC-4227-6238DEAB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83510A-A193-4DB1-96F3-6CC3AAE0B400}"/>
              </a:ext>
            </a:extLst>
          </p:cNvPr>
          <p:cNvSpPr txBox="1"/>
          <p:nvPr/>
        </p:nvSpPr>
        <p:spPr>
          <a:xfrm>
            <a:off x="1355580" y="830188"/>
            <a:ext cx="6432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8F9B"/>
                </a:solidFill>
              </a:rPr>
              <a:t>Merci pour votre attention</a:t>
            </a:r>
          </a:p>
          <a:p>
            <a:pPr algn="ctr"/>
            <a:r>
              <a:rPr lang="fr-FR" sz="4400" b="1" dirty="0">
                <a:solidFill>
                  <a:srgbClr val="008F9B"/>
                </a:solidFill>
              </a:rPr>
              <a:t>Discutons-en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EB8FC4-C3BB-2AF6-CE8C-A91F75857A4A}"/>
              </a:ext>
            </a:extLst>
          </p:cNvPr>
          <p:cNvSpPr txBox="1"/>
          <p:nvPr/>
        </p:nvSpPr>
        <p:spPr>
          <a:xfrm>
            <a:off x="3197263" y="2503428"/>
            <a:ext cx="2749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Jules Faure</a:t>
            </a:r>
          </a:p>
          <a:p>
            <a:pPr algn="ctr"/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juin 2025</a:t>
            </a:r>
          </a:p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Journées PE</a:t>
            </a:r>
            <a:r>
              <a:rPr lang="fr-FR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 2025</a:t>
            </a: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CEFD8B93-67E9-7D50-BDF8-D58306E3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4" y="4360332"/>
            <a:ext cx="1088232" cy="678657"/>
          </a:xfrm>
          <a:prstGeom prst="rect">
            <a:avLst/>
          </a:prstGeom>
        </p:spPr>
      </p:pic>
      <p:pic>
        <p:nvPicPr>
          <p:cNvPr id="3" name="Picture 2" descr="Identité du projet CAP 20-25 - CAP 20-25">
            <a:extLst>
              <a:ext uri="{FF2B5EF4-FFF2-40B4-BE49-F238E27FC236}">
                <a16:creationId xmlns:a16="http://schemas.microsoft.com/office/drawing/2014/main" id="{9617B865-786A-44FC-7147-828E5710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7" y="4374661"/>
            <a:ext cx="1682766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53B847-377D-9DFF-99B0-BDCE0C95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25" y="4227935"/>
            <a:ext cx="1877413" cy="8640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04517B-9AE8-F809-DB28-250847796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22" y="4313312"/>
            <a:ext cx="794845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1452-DB96-7897-CB5D-43D28AE0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32E2DE5-53C7-8FE9-8847-741D3FE925E2}"/>
              </a:ext>
            </a:extLst>
          </p:cNvPr>
          <p:cNvSpPr txBox="1"/>
          <p:nvPr/>
        </p:nvSpPr>
        <p:spPr>
          <a:xfrm>
            <a:off x="467544" y="113159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Réflexivité et enseignement supérieur (à l’UCA)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Questionnements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Compétence réflexive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Discours des étudiant·es : traces et postures réflexives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ne pas conclure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241881-584B-C334-F410-15B6E6B90EE9}"/>
              </a:ext>
            </a:extLst>
          </p:cNvPr>
          <p:cNvSpPr txBox="1"/>
          <p:nvPr/>
        </p:nvSpPr>
        <p:spPr>
          <a:xfrm>
            <a:off x="899592" y="483518"/>
            <a:ext cx="94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Déroulé</a:t>
            </a:r>
          </a:p>
        </p:txBody>
      </p:sp>
    </p:spTree>
    <p:extLst>
      <p:ext uri="{BB962C8B-B14F-4D97-AF65-F5344CB8AC3E}">
        <p14:creationId xmlns:p14="http://schemas.microsoft.com/office/powerpoint/2010/main" val="45639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4133-C915-D6CC-AF11-1BBE1B8B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2FB997-4B24-D2D0-492D-14FCE61A2247}"/>
              </a:ext>
            </a:extLst>
          </p:cNvPr>
          <p:cNvSpPr txBox="1"/>
          <p:nvPr/>
        </p:nvSpPr>
        <p:spPr>
          <a:xfrm>
            <a:off x="467544" y="1131590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Cadre théorique :</a:t>
            </a:r>
          </a:p>
          <a:p>
            <a:pPr algn="just"/>
            <a:r>
              <a:rPr lang="fr-FR" sz="1600" dirty="0"/>
              <a:t>« Pourquoi encourager cette activité réflexive ? D’une part parce que </a:t>
            </a:r>
            <a:r>
              <a:rPr lang="fr-FR" sz="1600" b="1" dirty="0"/>
              <a:t>les pratiques peuvent ainsi être pérennisées et partagées</a:t>
            </a:r>
            <a:r>
              <a:rPr lang="fr-FR" sz="1600" dirty="0"/>
              <a:t> - pour Rivière (2011), l’analyse rétroactive forge une « communauté professionnelle » -, et d’autre part parce que le vécu d’un sujet, </a:t>
            </a:r>
            <a:r>
              <a:rPr lang="fr-FR" sz="1600" b="1" dirty="0"/>
              <a:t>lorsqu’il est « dit »</a:t>
            </a:r>
            <a:r>
              <a:rPr lang="fr-FR" sz="1600" dirty="0"/>
              <a:t>, permet le passage à la conceptualisation de l’action. </a:t>
            </a:r>
            <a:r>
              <a:rPr lang="fr-FR" sz="1600" b="1" dirty="0"/>
              <a:t>Les savoirs d’expérience, conscientisés, tendent à se transformer en savoir plus stabilisés</a:t>
            </a:r>
            <a:r>
              <a:rPr lang="fr-FR" sz="1600" dirty="0"/>
              <a:t>. » </a:t>
            </a:r>
            <a:r>
              <a:rPr lang="fr-FR" sz="1600" dirty="0" err="1"/>
              <a:t>Cicurel</a:t>
            </a:r>
            <a:r>
              <a:rPr lang="fr-FR" sz="1600" dirty="0"/>
              <a:t>, 2024, p.23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>
                <a:ea typeface="Calibri"/>
                <a:cs typeface="Calibri"/>
              </a:rPr>
              <a:t>➔ </a:t>
            </a:r>
            <a:r>
              <a:rPr lang="fr-FR" sz="1600" b="1" dirty="0">
                <a:ea typeface="Calibri"/>
                <a:cs typeface="Calibri"/>
              </a:rPr>
              <a:t>Levier d’autonomisation/de développement professionnel des étudiant·es</a:t>
            </a:r>
            <a:endParaRPr lang="fr-FR" sz="1600" dirty="0"/>
          </a:p>
          <a:p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Cadre institutionnel et opérationnel à l’UCA :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l’Approche par Compétences</a:t>
            </a: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fr-F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Poumay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Georges, 2022 ; Pôle IPPA)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Situations d’Apprentissage et d’Évaluation (déclencheur et objet de réflexivité)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Auto-évaluation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des apprentissages par les étudiant·es et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démarche portfolio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autres activités/tâches réflexives selon les enseignant·es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3E1A2C-5F99-C5F9-A4A7-0C6138E9E21D}"/>
              </a:ext>
            </a:extLst>
          </p:cNvPr>
          <p:cNvSpPr txBox="1"/>
          <p:nvPr/>
        </p:nvSpPr>
        <p:spPr>
          <a:xfrm>
            <a:off x="899592" y="483518"/>
            <a:ext cx="38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Réflexivité et 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4997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F8299-0133-FE6A-4D9A-13EECB30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31C8D99-1C0D-0DC5-AF4D-3E9E176CB57B}"/>
              </a:ext>
            </a:extLst>
          </p:cNvPr>
          <p:cNvSpPr txBox="1"/>
          <p:nvPr/>
        </p:nvSpPr>
        <p:spPr>
          <a:xfrm>
            <a:off x="899592" y="48351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Imaginons…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1A1D9F8-1E31-80F3-3453-18936EB947C2}"/>
              </a:ext>
            </a:extLst>
          </p:cNvPr>
          <p:cNvCxnSpPr>
            <a:cxnSpLocks/>
          </p:cNvCxnSpPr>
          <p:nvPr/>
        </p:nvCxnSpPr>
        <p:spPr>
          <a:xfrm>
            <a:off x="215516" y="3795886"/>
            <a:ext cx="8712968" cy="0"/>
          </a:xfrm>
          <a:prstGeom prst="straightConnector1">
            <a:avLst/>
          </a:prstGeom>
          <a:ln w="76200">
            <a:solidFill>
              <a:srgbClr val="58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71B8E0B-7D77-4A94-DB26-47CC7C362B16}"/>
              </a:ext>
            </a:extLst>
          </p:cNvPr>
          <p:cNvSpPr txBox="1"/>
          <p:nvPr/>
        </p:nvSpPr>
        <p:spPr>
          <a:xfrm>
            <a:off x="3646188" y="3914274"/>
            <a:ext cx="1851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585656"/>
                </a:solidFill>
              </a:rPr>
              <a:t>Note attribuée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Résultat à l’examen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Mention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Etc.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D15B95E-F5F6-382A-5080-FE6568F541C9}"/>
              </a:ext>
            </a:extLst>
          </p:cNvPr>
          <p:cNvGrpSpPr/>
          <p:nvPr/>
        </p:nvGrpSpPr>
        <p:grpSpPr>
          <a:xfrm>
            <a:off x="1709988" y="699542"/>
            <a:ext cx="2141933" cy="2285953"/>
            <a:chOff x="1117015" y="670514"/>
            <a:chExt cx="2141933" cy="2285953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E84D16-803C-B91D-E249-88EE2870CF1D}"/>
                </a:ext>
              </a:extLst>
            </p:cNvPr>
            <p:cNvSpPr txBox="1"/>
            <p:nvPr/>
          </p:nvSpPr>
          <p:spPr>
            <a:xfrm>
              <a:off x="1117015" y="2002360"/>
              <a:ext cx="2141933" cy="954107"/>
            </a:xfrm>
            <a:prstGeom prst="rect">
              <a:avLst/>
            </a:prstGeom>
            <a:solidFill>
              <a:srgbClr val="008F9B">
                <a:alpha val="7960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</a:rPr>
                <a:t>Compétences :	</a:t>
              </a:r>
              <a:r>
                <a:rPr lang="fr-FR" sz="2800" b="1">
                  <a:solidFill>
                    <a:schemeClr val="bg1"/>
                  </a:solidFill>
                </a:rPr>
                <a:t>-</a:t>
              </a:r>
              <a:endParaRPr lang="fr-FR" b="1">
                <a:solidFill>
                  <a:schemeClr val="bg1"/>
                </a:solidFill>
              </a:endParaRPr>
            </a:p>
            <a:p>
              <a:r>
                <a:rPr lang="fr-FR" b="1">
                  <a:solidFill>
                    <a:schemeClr val="bg1"/>
                  </a:solidFill>
                </a:rPr>
                <a:t>Réflexivité :	</a:t>
              </a:r>
              <a:r>
                <a:rPr lang="fr-FR" sz="2800" b="1">
                  <a:solidFill>
                    <a:schemeClr val="bg1"/>
                  </a:solidFill>
                </a:rPr>
                <a:t>-</a:t>
              </a:r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8" name="Graphique 7" descr="Profil femelle avec un remplissage uni">
              <a:extLst>
                <a:ext uri="{FF2B5EF4-FFF2-40B4-BE49-F238E27FC236}">
                  <a16:creationId xmlns:a16="http://schemas.microsoft.com/office/drawing/2014/main" id="{CDC2496E-ADFC-EB66-5465-C4DF2A011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0898" y="670514"/>
              <a:ext cx="1574168" cy="1574168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910A2B5-055F-A531-5A9E-9E81D7358838}"/>
              </a:ext>
            </a:extLst>
          </p:cNvPr>
          <p:cNvGrpSpPr/>
          <p:nvPr/>
        </p:nvGrpSpPr>
        <p:grpSpPr>
          <a:xfrm>
            <a:off x="5223150" y="705436"/>
            <a:ext cx="2210862" cy="2280058"/>
            <a:chOff x="4972763" y="676409"/>
            <a:chExt cx="2210862" cy="2280058"/>
          </a:xfrm>
        </p:grpSpPr>
        <p:pic>
          <p:nvPicPr>
            <p:cNvPr id="11" name="Graphique 10" descr="Profil mâle avec un remplissage uni">
              <a:extLst>
                <a:ext uri="{FF2B5EF4-FFF2-40B4-BE49-F238E27FC236}">
                  <a16:creationId xmlns:a16="http://schemas.microsoft.com/office/drawing/2014/main" id="{FA61A6AB-5635-ED84-A1AC-DFEFFEB0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2080" y="676409"/>
              <a:ext cx="1572229" cy="1572229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F34753-B6A1-044D-7D8C-1859E5EBED94}"/>
                </a:ext>
              </a:extLst>
            </p:cNvPr>
            <p:cNvSpPr txBox="1"/>
            <p:nvPr/>
          </p:nvSpPr>
          <p:spPr>
            <a:xfrm>
              <a:off x="4972763" y="2002360"/>
              <a:ext cx="2210862" cy="954107"/>
            </a:xfrm>
            <a:prstGeom prst="rect">
              <a:avLst/>
            </a:prstGeom>
            <a:solidFill>
              <a:srgbClr val="008F9B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</a:rPr>
                <a:t>Compétences :	</a:t>
              </a:r>
              <a:r>
                <a:rPr lang="fr-FR" sz="2800" b="1">
                  <a:solidFill>
                    <a:schemeClr val="bg1"/>
                  </a:solidFill>
                </a:rPr>
                <a:t>+</a:t>
              </a:r>
              <a:endParaRPr lang="fr-FR" b="1">
                <a:solidFill>
                  <a:schemeClr val="bg1"/>
                </a:solidFill>
              </a:endParaRPr>
            </a:p>
            <a:p>
              <a:r>
                <a:rPr lang="fr-FR" b="1">
                  <a:solidFill>
                    <a:schemeClr val="bg1"/>
                  </a:solidFill>
                </a:rPr>
                <a:t>Réflexivité :	</a:t>
              </a:r>
              <a:r>
                <a:rPr lang="fr-FR" sz="2800" b="1">
                  <a:solidFill>
                    <a:schemeClr val="bg1"/>
                  </a:solidFill>
                </a:rPr>
                <a:t>+</a:t>
              </a:r>
              <a:endParaRPr lang="fr-FR" b="1">
                <a:solidFill>
                  <a:schemeClr val="bg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D0907BA8-E5C8-586A-0535-614E1FF0156D}"/>
              </a:ext>
            </a:extLst>
          </p:cNvPr>
          <p:cNvSpPr txBox="1"/>
          <p:nvPr/>
        </p:nvSpPr>
        <p:spPr>
          <a:xfrm>
            <a:off x="215516" y="3677499"/>
            <a:ext cx="154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585656"/>
                </a:solidFill>
              </a:rPr>
              <a:t>-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41733EF-078E-1D26-B437-355F0EB26F25}"/>
              </a:ext>
            </a:extLst>
          </p:cNvPr>
          <p:cNvSpPr txBox="1"/>
          <p:nvPr/>
        </p:nvSpPr>
        <p:spPr>
          <a:xfrm>
            <a:off x="7236296" y="3677499"/>
            <a:ext cx="154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585656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560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625 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531E-6 L 0.16233 0.15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DD898-7D40-FFD4-066F-F434A9ED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9A418A0-0927-E81C-3A54-B9D406372B1D}"/>
              </a:ext>
            </a:extLst>
          </p:cNvPr>
          <p:cNvSpPr txBox="1"/>
          <p:nvPr/>
        </p:nvSpPr>
        <p:spPr>
          <a:xfrm>
            <a:off x="899592" y="48351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Imaginons…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9B86153-CFF7-6E12-55AD-45D157490801}"/>
              </a:ext>
            </a:extLst>
          </p:cNvPr>
          <p:cNvCxnSpPr>
            <a:cxnSpLocks/>
          </p:cNvCxnSpPr>
          <p:nvPr/>
        </p:nvCxnSpPr>
        <p:spPr>
          <a:xfrm>
            <a:off x="215516" y="3795886"/>
            <a:ext cx="8712968" cy="0"/>
          </a:xfrm>
          <a:prstGeom prst="straightConnector1">
            <a:avLst/>
          </a:prstGeom>
          <a:ln w="76200">
            <a:solidFill>
              <a:srgbClr val="58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F5FF806-3A96-377E-5D16-A4291BCF3633}"/>
              </a:ext>
            </a:extLst>
          </p:cNvPr>
          <p:cNvSpPr txBox="1"/>
          <p:nvPr/>
        </p:nvSpPr>
        <p:spPr>
          <a:xfrm>
            <a:off x="3646188" y="3914274"/>
            <a:ext cx="1851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585656"/>
                </a:solidFill>
              </a:rPr>
              <a:t>Note attribuée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Résultat à l’examen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Mention</a:t>
            </a:r>
          </a:p>
          <a:p>
            <a:pPr algn="ctr"/>
            <a:r>
              <a:rPr lang="fr-FR" sz="1600" dirty="0">
                <a:solidFill>
                  <a:srgbClr val="585656"/>
                </a:solidFill>
              </a:rPr>
              <a:t>Etc.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EF7AA81-9C28-8E1D-F6F6-FB5C332E7896}"/>
              </a:ext>
            </a:extLst>
          </p:cNvPr>
          <p:cNvGrpSpPr/>
          <p:nvPr/>
        </p:nvGrpSpPr>
        <p:grpSpPr>
          <a:xfrm>
            <a:off x="1709988" y="699542"/>
            <a:ext cx="2210862" cy="2285953"/>
            <a:chOff x="1117015" y="670514"/>
            <a:chExt cx="2210862" cy="2285953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F7D29AB-A17D-650C-5EA5-7D117D4DCBA4}"/>
                </a:ext>
              </a:extLst>
            </p:cNvPr>
            <p:cNvSpPr txBox="1"/>
            <p:nvPr/>
          </p:nvSpPr>
          <p:spPr>
            <a:xfrm>
              <a:off x="1117015" y="2002360"/>
              <a:ext cx="2210862" cy="954107"/>
            </a:xfrm>
            <a:prstGeom prst="rect">
              <a:avLst/>
            </a:prstGeom>
            <a:solidFill>
              <a:srgbClr val="008F9B">
                <a:alpha val="7960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Compétences :	</a:t>
              </a:r>
              <a:r>
                <a:rPr lang="fr-FR" sz="2800" b="1" dirty="0">
                  <a:solidFill>
                    <a:schemeClr val="bg1"/>
                  </a:solidFill>
                </a:rPr>
                <a:t>-</a:t>
              </a:r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b="1" dirty="0">
                  <a:solidFill>
                    <a:schemeClr val="bg1"/>
                  </a:solidFill>
                </a:rPr>
                <a:t>Réflexivité :	</a:t>
              </a:r>
              <a:r>
                <a:rPr lang="fr-FR" sz="2800" b="1" dirty="0">
                  <a:solidFill>
                    <a:schemeClr val="bg1"/>
                  </a:solidFill>
                </a:rPr>
                <a:t>+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Graphique 7" descr="Profil femelle avec un remplissage uni">
              <a:extLst>
                <a:ext uri="{FF2B5EF4-FFF2-40B4-BE49-F238E27FC236}">
                  <a16:creationId xmlns:a16="http://schemas.microsoft.com/office/drawing/2014/main" id="{25835A51-6836-FE55-B833-044CACF74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0898" y="670514"/>
              <a:ext cx="1574168" cy="1574168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EBD90FE-1785-F246-3CC9-4F15E431A301}"/>
              </a:ext>
            </a:extLst>
          </p:cNvPr>
          <p:cNvGrpSpPr/>
          <p:nvPr/>
        </p:nvGrpSpPr>
        <p:grpSpPr>
          <a:xfrm>
            <a:off x="5223150" y="705436"/>
            <a:ext cx="2210862" cy="2280058"/>
            <a:chOff x="4972763" y="676409"/>
            <a:chExt cx="2210862" cy="2280058"/>
          </a:xfrm>
        </p:grpSpPr>
        <p:pic>
          <p:nvPicPr>
            <p:cNvPr id="11" name="Graphique 10" descr="Profil mâle avec un remplissage uni">
              <a:extLst>
                <a:ext uri="{FF2B5EF4-FFF2-40B4-BE49-F238E27FC236}">
                  <a16:creationId xmlns:a16="http://schemas.microsoft.com/office/drawing/2014/main" id="{44018CA6-9C2A-0909-9233-FC97707C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2080" y="676409"/>
              <a:ext cx="1572229" cy="1572229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46275D2-343A-2656-3CCF-5802207AA1D8}"/>
                </a:ext>
              </a:extLst>
            </p:cNvPr>
            <p:cNvSpPr txBox="1"/>
            <p:nvPr/>
          </p:nvSpPr>
          <p:spPr>
            <a:xfrm>
              <a:off x="4972763" y="2002360"/>
              <a:ext cx="2210862" cy="954107"/>
            </a:xfrm>
            <a:prstGeom prst="rect">
              <a:avLst/>
            </a:prstGeom>
            <a:solidFill>
              <a:srgbClr val="008F9B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Compétences :	</a:t>
              </a:r>
              <a:r>
                <a:rPr lang="fr-FR" sz="2800" b="1" dirty="0">
                  <a:solidFill>
                    <a:schemeClr val="bg1"/>
                  </a:solidFill>
                </a:rPr>
                <a:t>+</a:t>
              </a:r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b="1" dirty="0">
                  <a:solidFill>
                    <a:schemeClr val="bg1"/>
                  </a:solidFill>
                </a:rPr>
                <a:t>Réflexivité :	</a:t>
              </a:r>
              <a:r>
                <a:rPr lang="fr-FR" sz="2800" b="1" dirty="0">
                  <a:solidFill>
                    <a:schemeClr val="bg1"/>
                  </a:solidFill>
                </a:rPr>
                <a:t>-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0D2C794-9F9F-8004-F13F-4BCA0EB33E0D}"/>
              </a:ext>
            </a:extLst>
          </p:cNvPr>
          <p:cNvSpPr txBox="1"/>
          <p:nvPr/>
        </p:nvSpPr>
        <p:spPr>
          <a:xfrm>
            <a:off x="215516" y="3677499"/>
            <a:ext cx="154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585656"/>
                </a:solidFill>
              </a:rPr>
              <a:t>-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E9D598B-B0DF-B75B-A604-B204C4107E88}"/>
              </a:ext>
            </a:extLst>
          </p:cNvPr>
          <p:cNvSpPr txBox="1"/>
          <p:nvPr/>
        </p:nvSpPr>
        <p:spPr>
          <a:xfrm>
            <a:off x="7236296" y="3677499"/>
            <a:ext cx="154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585656"/>
                </a:solidFill>
              </a:rPr>
              <a:t>+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23EA0D-4705-FF91-D81F-93AD2335E851}"/>
              </a:ext>
            </a:extLst>
          </p:cNvPr>
          <p:cNvSpPr txBox="1"/>
          <p:nvPr/>
        </p:nvSpPr>
        <p:spPr>
          <a:xfrm>
            <a:off x="4265666" y="257216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58565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0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2EFB-3679-962E-45DC-93919BA9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8A271ED-F926-32DD-DE9D-1C1C1D6E2365}"/>
              </a:ext>
            </a:extLst>
          </p:cNvPr>
          <p:cNvSpPr txBox="1"/>
          <p:nvPr/>
        </p:nvSpPr>
        <p:spPr>
          <a:xfrm>
            <a:off x="467544" y="141758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Quelle place donner à la réflexivité dans l’évaluation globale des apprentissages ?</a:t>
            </a:r>
          </a:p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➔ Pas de réponse à ce jour, à débattre !</a:t>
            </a:r>
          </a:p>
          <a:p>
            <a:pPr algn="ctr"/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Comment apprécier/évaluer la réflexivité des étudiant·es ?</a:t>
            </a:r>
          </a:p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➔ Pistes de réflexions dans le cadre de ma thèse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842996-7737-3437-EA12-6F3700005D09}"/>
              </a:ext>
            </a:extLst>
          </p:cNvPr>
          <p:cNvSpPr txBox="1"/>
          <p:nvPr/>
        </p:nvSpPr>
        <p:spPr>
          <a:xfrm>
            <a:off x="899592" y="483518"/>
            <a:ext cx="18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Questionnements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C905C1-CAD7-E120-F387-2830CD5C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40" y="3363838"/>
            <a:ext cx="2123919" cy="9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E4AD-4A30-ED45-5F50-DBE4F2DA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4B288F7-C984-2EDB-9852-7B8B5646BDF3}"/>
              </a:ext>
            </a:extLst>
          </p:cNvPr>
          <p:cNvSpPr txBox="1"/>
          <p:nvPr/>
        </p:nvSpPr>
        <p:spPr>
          <a:xfrm>
            <a:off x="899592" y="483518"/>
            <a:ext cx="43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La réflexivité comme « méta-compétence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53CD84-F783-6990-A82C-0D85FD232FBC}"/>
              </a:ext>
            </a:extLst>
          </p:cNvPr>
          <p:cNvSpPr txBox="1"/>
          <p:nvPr/>
        </p:nvSpPr>
        <p:spPr>
          <a:xfrm>
            <a:off x="1518119" y="3592220"/>
            <a:ext cx="6107762" cy="646331"/>
          </a:xfrm>
          <a:prstGeom prst="rect">
            <a:avLst/>
          </a:prstGeom>
          <a:solidFill>
            <a:srgbClr val="008F9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Peut participer au développement d’autres compétences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Et favoriser l’autonomisation/le développement professionnel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CA6FDD9-0A34-112E-32AE-90436411726B}"/>
              </a:ext>
            </a:extLst>
          </p:cNvPr>
          <p:cNvSpPr/>
          <p:nvPr/>
        </p:nvSpPr>
        <p:spPr>
          <a:xfrm>
            <a:off x="3450040" y="1364849"/>
            <a:ext cx="2232248" cy="6090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ysClr val="windowText" lastClr="000000"/>
                </a:solidFill>
              </a:rPr>
              <a:t>Apports théoriques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C804229-23F1-AC39-64A7-7076F0E47F81}"/>
              </a:ext>
            </a:extLst>
          </p:cNvPr>
          <p:cNvSpPr/>
          <p:nvPr/>
        </p:nvSpPr>
        <p:spPr>
          <a:xfrm>
            <a:off x="3270020" y="1282790"/>
            <a:ext cx="2592288" cy="1483170"/>
          </a:xfrm>
          <a:prstGeom prst="roundRect">
            <a:avLst>
              <a:gd name="adj" fmla="val 1190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b="1">
                <a:solidFill>
                  <a:srgbClr val="00B050"/>
                </a:solidFill>
              </a:rPr>
              <a:t>Mises en situation professionnelles : SAÉ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538A466-23FD-BA3A-63AE-0C4577744305}"/>
              </a:ext>
            </a:extLst>
          </p:cNvPr>
          <p:cNvSpPr/>
          <p:nvPr/>
        </p:nvSpPr>
        <p:spPr>
          <a:xfrm>
            <a:off x="3053996" y="1203598"/>
            <a:ext cx="3024336" cy="2138426"/>
          </a:xfrm>
          <a:prstGeom prst="roundRect">
            <a:avLst>
              <a:gd name="adj" fmla="val 885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Réflexivité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CBF7D3-D3BC-9E1B-1509-1E2F8599F1F6}"/>
              </a:ext>
            </a:extLst>
          </p:cNvPr>
          <p:cNvSpPr txBox="1"/>
          <p:nvPr/>
        </p:nvSpPr>
        <p:spPr>
          <a:xfrm>
            <a:off x="306488" y="1484694"/>
            <a:ext cx="24612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>
                <a:solidFill>
                  <a:sysClr val="windowText" lastClr="000000"/>
                </a:solidFill>
              </a:rPr>
              <a:t>Construction des savoirs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DFE02C-4DAE-2EA1-7784-43B391CC9729}"/>
              </a:ext>
            </a:extLst>
          </p:cNvPr>
          <p:cNvSpPr txBox="1"/>
          <p:nvPr/>
        </p:nvSpPr>
        <p:spPr>
          <a:xfrm>
            <a:off x="241627" y="2104222"/>
            <a:ext cx="252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B050"/>
                </a:solidFill>
              </a:rPr>
              <a:t>Mobilisation des savoirs, savoir-faire, savoir-être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A493A8-2DC5-5A3C-B428-B5D54AB7BC2B}"/>
              </a:ext>
            </a:extLst>
          </p:cNvPr>
          <p:cNvSpPr txBox="1"/>
          <p:nvPr/>
        </p:nvSpPr>
        <p:spPr>
          <a:xfrm>
            <a:off x="6294356" y="2418694"/>
            <a:ext cx="2601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Réflexions sur la mobilisation des savoirs, savoir-faire, savoir-être</a:t>
            </a:r>
          </a:p>
        </p:txBody>
      </p:sp>
    </p:spTree>
    <p:extLst>
      <p:ext uri="{BB962C8B-B14F-4D97-AF65-F5344CB8AC3E}">
        <p14:creationId xmlns:p14="http://schemas.microsoft.com/office/powerpoint/2010/main" val="27635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C082-2819-125F-18EC-FF54D2ED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E3242C4-FB6C-7C0C-3F7C-3FD5D52A21F9}"/>
              </a:ext>
            </a:extLst>
          </p:cNvPr>
          <p:cNvSpPr txBox="1"/>
          <p:nvPr/>
        </p:nvSpPr>
        <p:spPr>
          <a:xfrm>
            <a:off x="467544" y="1131590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Identifier des « objets de réflexion » en s’appuyant sur des expériences vécues</a:t>
            </a:r>
          </a:p>
          <a:p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Schneuwly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2015</a:t>
            </a:r>
          </a:p>
          <a:p>
            <a:pPr marL="342900" indent="-342900">
              <a:buAutoNum type="arabicPeriod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S’appuyer sur des arguments concrets et/ou théoriques</a:t>
            </a:r>
          </a:p>
          <a:p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Farrell &amp; Kennedy, 2019</a:t>
            </a:r>
          </a:p>
          <a:p>
            <a:pPr marL="342900" indent="-342900">
              <a:buAutoNum type="arabicPeriod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Interagir avec des pairs (de manière bienveillante)</a:t>
            </a:r>
          </a:p>
          <a:p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Audras, 2018 ;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Domínguez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2015</a:t>
            </a:r>
          </a:p>
          <a:p>
            <a:pPr marL="342900" indent="-342900">
              <a:buAutoNum type="arabicPeriod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Articuler rétrospection et projection et mobiliser des « processus réflexifs » variés</a:t>
            </a:r>
          </a:p>
          <a:p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Bocquillon et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Derobertmasure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2018 ;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Killion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Todnem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1991 ;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Schön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1983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DB5551-34F8-99FF-B152-F40A3BCB5633}"/>
              </a:ext>
            </a:extLst>
          </p:cNvPr>
          <p:cNvSpPr txBox="1"/>
          <p:nvPr/>
        </p:nvSpPr>
        <p:spPr>
          <a:xfrm>
            <a:off x="899592" y="483518"/>
            <a:ext cx="524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Composantes essentielles de la compétence réflexive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0946E7-EA1B-8964-4D01-2EB17104CC2C}"/>
              </a:ext>
            </a:extLst>
          </p:cNvPr>
          <p:cNvSpPr/>
          <p:nvPr/>
        </p:nvSpPr>
        <p:spPr>
          <a:xfrm>
            <a:off x="467544" y="3219822"/>
            <a:ext cx="7128792" cy="576064"/>
          </a:xfrm>
          <a:prstGeom prst="rect">
            <a:avLst/>
          </a:prstGeom>
          <a:noFill/>
          <a:ln>
            <a:solidFill>
              <a:srgbClr val="008F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49BD8-B834-CE31-2A73-30A63D25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0A6274B-D024-2609-6E94-4B34976EBC77}"/>
              </a:ext>
            </a:extLst>
          </p:cNvPr>
          <p:cNvSpPr txBox="1"/>
          <p:nvPr/>
        </p:nvSpPr>
        <p:spPr>
          <a:xfrm>
            <a:off x="899592" y="483518"/>
            <a:ext cx="309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9B"/>
                </a:solidFill>
              </a:rPr>
              <a:t>Des indices dans les discours…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98DF4D-E078-5BF4-35CC-FADA19755654}"/>
              </a:ext>
            </a:extLst>
          </p:cNvPr>
          <p:cNvSpPr txBox="1"/>
          <p:nvPr/>
        </p:nvSpPr>
        <p:spPr>
          <a:xfrm>
            <a:off x="3767898" y="1131590"/>
            <a:ext cx="1608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err="1"/>
              <a:t>Reflection</a:t>
            </a:r>
            <a:r>
              <a:rPr lang="fr-FR" sz="1400" i="1"/>
              <a:t>-</a:t>
            </a:r>
            <a:r>
              <a:rPr lang="fr-FR" sz="1400" i="1" err="1"/>
              <a:t>in-action</a:t>
            </a:r>
            <a:endParaRPr lang="fr-FR" sz="1400" i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15E7ED-64FC-9B6C-07AB-4274708CF186}"/>
              </a:ext>
            </a:extLst>
          </p:cNvPr>
          <p:cNvSpPr txBox="1"/>
          <p:nvPr/>
        </p:nvSpPr>
        <p:spPr>
          <a:xfrm>
            <a:off x="5201614" y="2782224"/>
            <a:ext cx="1657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err="1"/>
              <a:t>Reflection</a:t>
            </a:r>
            <a:r>
              <a:rPr lang="fr-FR" sz="1400" i="1"/>
              <a:t>-on-action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C49B89-7318-C99B-CEB8-BEA1EB0424D8}"/>
              </a:ext>
            </a:extLst>
          </p:cNvPr>
          <p:cNvSpPr txBox="1"/>
          <p:nvPr/>
        </p:nvSpPr>
        <p:spPr>
          <a:xfrm>
            <a:off x="2269485" y="2782224"/>
            <a:ext cx="167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err="1"/>
              <a:t>Reflection</a:t>
            </a:r>
            <a:r>
              <a:rPr lang="fr-FR" sz="1400" i="1"/>
              <a:t>-for-action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14EBC2-2D70-0B4A-E953-2D1AD179D7B9}"/>
              </a:ext>
            </a:extLst>
          </p:cNvPr>
          <p:cNvSpPr txBox="1"/>
          <p:nvPr/>
        </p:nvSpPr>
        <p:spPr>
          <a:xfrm>
            <a:off x="7085362" y="1823225"/>
            <a:ext cx="182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Décrire</a:t>
            </a:r>
            <a:r>
              <a:rPr lang="fr-FR" sz="1400"/>
              <a:t> des situations et des pratiques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BC4D9A-7718-BF92-8FCA-E91C3214B587}"/>
              </a:ext>
            </a:extLst>
          </p:cNvPr>
          <p:cNvSpPr txBox="1"/>
          <p:nvPr/>
        </p:nvSpPr>
        <p:spPr>
          <a:xfrm>
            <a:off x="3475760" y="3251147"/>
            <a:ext cx="21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Légitimer</a:t>
            </a:r>
            <a:r>
              <a:rPr lang="fr-FR" sz="1400" dirty="0"/>
              <a:t>, </a:t>
            </a:r>
            <a:r>
              <a:rPr lang="fr-FR" sz="1400" b="1" dirty="0"/>
              <a:t>intentionnaliser</a:t>
            </a:r>
            <a:r>
              <a:rPr lang="fr-FR" sz="1400" dirty="0"/>
              <a:t>, ou </a:t>
            </a:r>
            <a:r>
              <a:rPr lang="fr-FR" sz="1400" b="1" dirty="0"/>
              <a:t>évaluer</a:t>
            </a:r>
            <a:r>
              <a:rPr lang="fr-FR" sz="1400" dirty="0"/>
              <a:t> des pratiques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D7F86F-614F-44F7-5AD7-2C4AA751FB04}"/>
              </a:ext>
            </a:extLst>
          </p:cNvPr>
          <p:cNvSpPr txBox="1"/>
          <p:nvPr/>
        </p:nvSpPr>
        <p:spPr>
          <a:xfrm>
            <a:off x="437165" y="2040522"/>
            <a:ext cx="154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Envisager des </a:t>
            </a:r>
            <a:r>
              <a:rPr lang="fr-FR" sz="1400" b="1"/>
              <a:t>alternatives</a:t>
            </a:r>
            <a:r>
              <a:rPr lang="fr-FR" sz="1400"/>
              <a:t> ou des </a:t>
            </a:r>
            <a:r>
              <a:rPr lang="fr-FR" sz="1400" b="1"/>
              <a:t>améliorations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1BB3A1-60CB-E735-D07B-426C924CE732}"/>
              </a:ext>
            </a:extLst>
          </p:cNvPr>
          <p:cNvSpPr txBox="1"/>
          <p:nvPr/>
        </p:nvSpPr>
        <p:spPr>
          <a:xfrm>
            <a:off x="7020272" y="2566781"/>
            <a:ext cx="188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Identifier des </a:t>
            </a:r>
            <a:r>
              <a:rPr lang="fr-FR" sz="1400" b="1"/>
              <a:t>points forts</a:t>
            </a:r>
            <a:r>
              <a:rPr lang="fr-FR" sz="1400"/>
              <a:t> ou des </a:t>
            </a:r>
            <a:r>
              <a:rPr lang="fr-FR" sz="1400" b="1"/>
              <a:t>problèmes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1FC852-E988-EE4D-0C0E-F0F34A15ED20}"/>
              </a:ext>
            </a:extLst>
          </p:cNvPr>
          <p:cNvSpPr txBox="1"/>
          <p:nvPr/>
        </p:nvSpPr>
        <p:spPr>
          <a:xfrm>
            <a:off x="1062387" y="1527847"/>
            <a:ext cx="120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Reproduire</a:t>
            </a:r>
            <a:r>
              <a:rPr lang="fr-FR" sz="1400"/>
              <a:t> des pratiques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9AE39D-674F-086D-0976-946DBD5017E9}"/>
              </a:ext>
            </a:extLst>
          </p:cNvPr>
          <p:cNvSpPr txBox="1"/>
          <p:nvPr/>
        </p:nvSpPr>
        <p:spPr>
          <a:xfrm>
            <a:off x="559837" y="2773024"/>
            <a:ext cx="16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Anticiper</a:t>
            </a:r>
            <a:r>
              <a:rPr lang="fr-FR" sz="1400" dirty="0"/>
              <a:t> des situations-obstacles</a:t>
            </a:r>
            <a:endParaRPr lang="fr-FR" sz="14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5DF1B71-9F01-C008-80C4-200A81C85206}"/>
              </a:ext>
            </a:extLst>
          </p:cNvPr>
          <p:cNvSpPr/>
          <p:nvPr/>
        </p:nvSpPr>
        <p:spPr>
          <a:xfrm>
            <a:off x="3245386" y="1395721"/>
            <a:ext cx="2575129" cy="864428"/>
          </a:xfrm>
          <a:prstGeom prst="ellipse">
            <a:avLst/>
          </a:prstGeom>
          <a:solidFill>
            <a:srgbClr val="008F9B">
              <a:alpha val="74902"/>
            </a:srgbClr>
          </a:solidFill>
          <a:ln w="28575">
            <a:solidFill>
              <a:srgbClr val="008F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Action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A51BFB-5760-1C9D-CDBD-CE4082D03C5B}"/>
              </a:ext>
            </a:extLst>
          </p:cNvPr>
          <p:cNvSpPr/>
          <p:nvPr/>
        </p:nvSpPr>
        <p:spPr>
          <a:xfrm>
            <a:off x="4434918" y="1959695"/>
            <a:ext cx="2693366" cy="864428"/>
          </a:xfrm>
          <a:prstGeom prst="ellipse">
            <a:avLst/>
          </a:prstGeom>
          <a:solidFill>
            <a:srgbClr val="008F9B">
              <a:alpha val="74902"/>
            </a:srgbClr>
          </a:solidFill>
          <a:ln w="28575">
            <a:solidFill>
              <a:srgbClr val="008F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Rétrospection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BAC10EE-DA36-C1C4-7E6A-2485F2910004}"/>
              </a:ext>
            </a:extLst>
          </p:cNvPr>
          <p:cNvSpPr/>
          <p:nvPr/>
        </p:nvSpPr>
        <p:spPr>
          <a:xfrm>
            <a:off x="2015716" y="1964693"/>
            <a:ext cx="2693366" cy="864428"/>
          </a:xfrm>
          <a:prstGeom prst="ellipse">
            <a:avLst/>
          </a:prstGeom>
          <a:solidFill>
            <a:srgbClr val="008F9B">
              <a:alpha val="74902"/>
            </a:srgbClr>
          </a:solidFill>
          <a:ln w="28575">
            <a:solidFill>
              <a:srgbClr val="008F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Projection</a:t>
            </a: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3352BCA7-C40C-C5F0-D850-2E937A603E06}"/>
              </a:ext>
            </a:extLst>
          </p:cNvPr>
          <p:cNvSpPr/>
          <p:nvPr/>
        </p:nvSpPr>
        <p:spPr>
          <a:xfrm>
            <a:off x="2431180" y="1694446"/>
            <a:ext cx="845751" cy="376127"/>
          </a:xfrm>
          <a:custGeom>
            <a:avLst/>
            <a:gdLst>
              <a:gd name="connsiteX0" fmla="*/ 5485 w 1075748"/>
              <a:gd name="connsiteY0" fmla="*/ 478412 h 478412"/>
              <a:gd name="connsiteX1" fmla="*/ 161348 w 1075748"/>
              <a:gd name="connsiteY1" fmla="*/ 41994 h 478412"/>
              <a:gd name="connsiteX2" fmla="*/ 1075748 w 1075748"/>
              <a:gd name="connsiteY2" fmla="*/ 41994 h 4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48" h="478412">
                <a:moveTo>
                  <a:pt x="5485" y="478412"/>
                </a:moveTo>
                <a:cubicBezTo>
                  <a:pt x="-5772" y="296571"/>
                  <a:pt x="-17029" y="114730"/>
                  <a:pt x="161348" y="41994"/>
                </a:cubicBezTo>
                <a:cubicBezTo>
                  <a:pt x="339725" y="-30742"/>
                  <a:pt x="707736" y="5626"/>
                  <a:pt x="1075748" y="41994"/>
                </a:cubicBezTo>
              </a:path>
            </a:pathLst>
          </a:custGeom>
          <a:noFill/>
          <a:ln w="50800" cap="rnd">
            <a:solidFill>
              <a:srgbClr val="008F9B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A4E464E2-7A22-A35F-F545-B2210D6FDF5C}"/>
              </a:ext>
            </a:extLst>
          </p:cNvPr>
          <p:cNvSpPr/>
          <p:nvPr/>
        </p:nvSpPr>
        <p:spPr>
          <a:xfrm>
            <a:off x="5762430" y="1665690"/>
            <a:ext cx="757241" cy="376127"/>
          </a:xfrm>
          <a:custGeom>
            <a:avLst/>
            <a:gdLst>
              <a:gd name="connsiteX0" fmla="*/ 0 w 963168"/>
              <a:gd name="connsiteY0" fmla="*/ 20964 h 423300"/>
              <a:gd name="connsiteX1" fmla="*/ 792480 w 963168"/>
              <a:gd name="connsiteY1" fmla="*/ 45348 h 423300"/>
              <a:gd name="connsiteX2" fmla="*/ 963168 w 963168"/>
              <a:gd name="connsiteY2" fmla="*/ 423300 h 4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168" h="423300">
                <a:moveTo>
                  <a:pt x="0" y="20964"/>
                </a:moveTo>
                <a:cubicBezTo>
                  <a:pt x="315976" y="-372"/>
                  <a:pt x="631952" y="-21708"/>
                  <a:pt x="792480" y="45348"/>
                </a:cubicBezTo>
                <a:cubicBezTo>
                  <a:pt x="953008" y="112404"/>
                  <a:pt x="958088" y="267852"/>
                  <a:pt x="963168" y="423300"/>
                </a:cubicBezTo>
              </a:path>
            </a:pathLst>
          </a:custGeom>
          <a:noFill/>
          <a:ln w="50800" cap="rnd">
            <a:solidFill>
              <a:srgbClr val="008F9B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5DDFE882-194F-3B39-D791-5AE18AE7EE97}"/>
              </a:ext>
            </a:extLst>
          </p:cNvPr>
          <p:cNvSpPr/>
          <p:nvPr/>
        </p:nvSpPr>
        <p:spPr>
          <a:xfrm>
            <a:off x="3895731" y="2787294"/>
            <a:ext cx="1399459" cy="287615"/>
          </a:xfrm>
          <a:custGeom>
            <a:avLst/>
            <a:gdLst>
              <a:gd name="connsiteX0" fmla="*/ 1780032 w 1780032"/>
              <a:gd name="connsiteY0" fmla="*/ 24384 h 365830"/>
              <a:gd name="connsiteX1" fmla="*/ 926592 w 1780032"/>
              <a:gd name="connsiteY1" fmla="*/ 365760 h 365830"/>
              <a:gd name="connsiteX2" fmla="*/ 0 w 1780032"/>
              <a:gd name="connsiteY2" fmla="*/ 0 h 36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0032" h="365830">
                <a:moveTo>
                  <a:pt x="1780032" y="24384"/>
                </a:moveTo>
                <a:cubicBezTo>
                  <a:pt x="1501648" y="197104"/>
                  <a:pt x="1223264" y="369824"/>
                  <a:pt x="926592" y="365760"/>
                </a:cubicBezTo>
                <a:cubicBezTo>
                  <a:pt x="629920" y="361696"/>
                  <a:pt x="314960" y="180848"/>
                  <a:pt x="0" y="0"/>
                </a:cubicBezTo>
              </a:path>
            </a:pathLst>
          </a:custGeom>
          <a:noFill/>
          <a:ln w="50800" cap="rnd">
            <a:solidFill>
              <a:srgbClr val="008F9B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14EB74-1653-022F-6795-448DF4173300}"/>
              </a:ext>
            </a:extLst>
          </p:cNvPr>
          <p:cNvSpPr txBox="1"/>
          <p:nvPr/>
        </p:nvSpPr>
        <p:spPr>
          <a:xfrm>
            <a:off x="252852" y="4649703"/>
            <a:ext cx="5707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Bocquillon et </a:t>
            </a:r>
            <a:r>
              <a:rPr lang="fr-FR" sz="1400" dirty="0" err="1"/>
              <a:t>Derobertmasure</a:t>
            </a:r>
            <a:r>
              <a:rPr lang="fr-FR" sz="1400" dirty="0"/>
              <a:t>, 2018 ; </a:t>
            </a:r>
            <a:r>
              <a:rPr lang="fr-FR" sz="1400" dirty="0" err="1"/>
              <a:t>Killion</a:t>
            </a:r>
            <a:r>
              <a:rPr lang="fr-FR" sz="1400" dirty="0"/>
              <a:t> et </a:t>
            </a:r>
            <a:r>
              <a:rPr lang="fr-FR" sz="1400" dirty="0" err="1"/>
              <a:t>Todnem</a:t>
            </a:r>
            <a:r>
              <a:rPr lang="fr-FR" sz="1400" dirty="0"/>
              <a:t>, 1991 ; </a:t>
            </a:r>
            <a:r>
              <a:rPr lang="fr-FR" sz="1400" dirty="0" err="1"/>
              <a:t>Schön</a:t>
            </a:r>
            <a:r>
              <a:rPr lang="fr-FR" sz="1400" dirty="0"/>
              <a:t>, 1983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2999AA-729C-485F-157C-C0E2B06B7ED8}"/>
              </a:ext>
            </a:extLst>
          </p:cNvPr>
          <p:cNvSpPr txBox="1"/>
          <p:nvPr/>
        </p:nvSpPr>
        <p:spPr>
          <a:xfrm>
            <a:off x="558080" y="3637020"/>
            <a:ext cx="4233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ajouter :</a:t>
            </a:r>
          </a:p>
          <a:p>
            <a:pPr marL="285750" indent="-285750">
              <a:buFontTx/>
              <a:buChar char="-"/>
            </a:pPr>
            <a:r>
              <a:rPr lang="fr-FR" dirty="0"/>
              <a:t>expression du sentiment de </a:t>
            </a:r>
            <a:r>
              <a:rPr lang="fr-FR" b="1" dirty="0"/>
              <a:t>progression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conceptualisation/généralisation</a:t>
            </a:r>
            <a:endParaRPr lang="fr-FR" dirty="0"/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063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916456CB1894E863DB6A4D42BBF66" ma:contentTypeVersion="20" ma:contentTypeDescription="Crée un document." ma:contentTypeScope="" ma:versionID="315d8029d5c7e3bc57cb7d8c92d2024d">
  <xsd:schema xmlns:xsd="http://www.w3.org/2001/XMLSchema" xmlns:xs="http://www.w3.org/2001/XMLSchema" xmlns:p="http://schemas.microsoft.com/office/2006/metadata/properties" xmlns:ns2="0bfae4fe-8b74-48b5-9d1d-4e2e8489f830" xmlns:ns3="433e5739-9407-421c-8882-1ca4358844d2" targetNamespace="http://schemas.microsoft.com/office/2006/metadata/properties" ma:root="true" ma:fieldsID="677086df8e8f74ceddd187d495752d40" ns2:_="" ns3:_="">
    <xsd:import namespace="0bfae4fe-8b74-48b5-9d1d-4e2e8489f830"/>
    <xsd:import namespace="433e5739-9407-421c-8882-1ca435884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http_x003a__x002f__x002f_ecolestrategies_x002e_ctreq_x002e_qc_x002e_ca_x002f_materiel8_x002f_textes_x002d_de_x002d_referenc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ae4fe-8b74-48b5-9d1d-4e2e8489f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http_x003a__x002f__x002f_ecolestrategies_x002e_ctreq_x002e_qc_x002e_ca_x002f_materiel8_x002f_textes_x002d_de_x002d_reference" ma:index="18" nillable="true" ma:displayName="http://ecolestrategies.ctreq.qc.ca/materiel8/textes-de-reference" ma:description="Textes de référence" ma:format="Hyperlink" ma:internalName="http_x003a__x002f__x002f_ecolestrategies_x002e_ctreq_x002e_qc_x002e_ca_x002f_materiel8_x002f_textes_x002d_de_x002d_referen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b449ef9-7750-462c-9432-588b267b5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e5739-9407-421c-8882-1ca435884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71b0ae-47b8-4f78-8490-3d3b204a1f4c}" ma:internalName="TaxCatchAll" ma:showField="CatchAllData" ma:web="433e5739-9407-421c-8882-1ca435884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ttp_x003a__x002f__x002f_ecolestrategies_x002e_ctreq_x002e_qc_x002e_ca_x002f_materiel8_x002f_textes_x002d_de_x002d_reference xmlns="0bfae4fe-8b74-48b5-9d1d-4e2e8489f830">
      <Url xsi:nil="true"/>
      <Description xsi:nil="true"/>
    </http_x003a__x002f__x002f_ecolestrategies_x002e_ctreq_x002e_qc_x002e_ca_x002f_materiel8_x002f_textes_x002d_de_x002d_reference>
    <lcf76f155ced4ddcb4097134ff3c332f xmlns="0bfae4fe-8b74-48b5-9d1d-4e2e8489f830">
      <Terms xmlns="http://schemas.microsoft.com/office/infopath/2007/PartnerControls"/>
    </lcf76f155ced4ddcb4097134ff3c332f>
    <TaxCatchAll xmlns="433e5739-9407-421c-8882-1ca4358844d2" xsi:nil="true"/>
  </documentManagement>
</p:properties>
</file>

<file path=customXml/itemProps1.xml><?xml version="1.0" encoding="utf-8"?>
<ds:datastoreItem xmlns:ds="http://schemas.openxmlformats.org/officeDocument/2006/customXml" ds:itemID="{5F491C2E-5057-4C0A-8B62-D4F7DF3D3640}"/>
</file>

<file path=customXml/itemProps2.xml><?xml version="1.0" encoding="utf-8"?>
<ds:datastoreItem xmlns:ds="http://schemas.openxmlformats.org/officeDocument/2006/customXml" ds:itemID="{33C4E0B6-2C41-4C5E-81A4-F5B2E8601CFD}"/>
</file>

<file path=customXml/itemProps3.xml><?xml version="1.0" encoding="utf-8"?>
<ds:datastoreItem xmlns:ds="http://schemas.openxmlformats.org/officeDocument/2006/customXml" ds:itemID="{CD89659C-EDDF-4493-9B36-499AA719D18F}"/>
</file>

<file path=docProps/app.xml><?xml version="1.0" encoding="utf-8"?>
<Properties xmlns="http://schemas.openxmlformats.org/officeDocument/2006/extended-properties" xmlns:vt="http://schemas.openxmlformats.org/officeDocument/2006/docPropsVTypes">
  <TotalTime>11915</TotalTime>
  <Words>1300</Words>
  <Application>Microsoft Macintosh PowerPoint</Application>
  <PresentationFormat>Affichage à l'écran (16:9)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RACAULT</dc:creator>
  <cp:lastModifiedBy>Jules FAURE</cp:lastModifiedBy>
  <cp:revision>10</cp:revision>
  <dcterms:created xsi:type="dcterms:W3CDTF">2016-10-18T12:03:56Z</dcterms:created>
  <dcterms:modified xsi:type="dcterms:W3CDTF">2025-06-24T08:46:32Z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0x010100A3D916456CB1894E863DB6A4D42BBF66</vt:lpwstr>
  </property>
</Properties>
</file>