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0" r:id="rId3"/>
    <p:sldId id="264" r:id="rId4"/>
    <p:sldId id="262" r:id="rId5"/>
    <p:sldId id="263" r:id="rId6"/>
    <p:sldId id="265" r:id="rId7"/>
    <p:sldId id="266" r:id="rId8"/>
    <p:sldId id="280" r:id="rId9"/>
    <p:sldId id="281" r:id="rId10"/>
    <p:sldId id="279" r:id="rId11"/>
    <p:sldId id="261" r:id="rId12"/>
    <p:sldId id="282" r:id="rId13"/>
    <p:sldId id="284" r:id="rId14"/>
    <p:sldId id="283" r:id="rId15"/>
    <p:sldId id="269" r:id="rId16"/>
    <p:sldId id="287" r:id="rId17"/>
    <p:sldId id="270" r:id="rId18"/>
    <p:sldId id="271" r:id="rId19"/>
    <p:sldId id="272" r:id="rId20"/>
    <p:sldId id="289" r:id="rId21"/>
    <p:sldId id="276" r:id="rId22"/>
    <p:sldId id="278" r:id="rId23"/>
    <p:sldId id="277" r:id="rId24"/>
    <p:sldId id="273" r:id="rId25"/>
    <p:sldId id="274" r:id="rId26"/>
    <p:sldId id="275" r:id="rId27"/>
    <p:sldId id="268" r:id="rId28"/>
    <p:sldId id="291" r:id="rId29"/>
    <p:sldId id="295" r:id="rId30"/>
    <p:sldId id="285" r:id="rId3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83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14536-8142-40FA-B9B7-D972DCFCF43A}" type="datetimeFigureOut">
              <a:rPr lang="fr-FR" smtClean="0"/>
              <a:pPr/>
              <a:t>18/10/2019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A4F08-73C9-4C21-853D-54EFE51C7ED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14536-8142-40FA-B9B7-D972DCFCF43A}" type="datetimeFigureOut">
              <a:rPr lang="fr-FR" smtClean="0"/>
              <a:pPr/>
              <a:t>18/10/2019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A4F08-73C9-4C21-853D-54EFE51C7ED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14536-8142-40FA-B9B7-D972DCFCF43A}" type="datetimeFigureOut">
              <a:rPr lang="fr-FR" smtClean="0"/>
              <a:pPr/>
              <a:t>18/10/2019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A4F08-73C9-4C21-853D-54EFE51C7ED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_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148FA-11E1-4B7A-826B-D6A88F800641}" type="datetime1">
              <a:rPr lang="fr-FR" smtClean="0"/>
              <a:pPr/>
              <a:t>18/10/2019</a:t>
            </a:fld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A6CEA-6C7D-4077-A9AA-DDB765BD5E94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838203" y="365127"/>
            <a:ext cx="8079374" cy="1325563"/>
          </a:xfrm>
        </p:spPr>
        <p:txBody>
          <a:bodyPr>
            <a:normAutofit/>
          </a:bodyPr>
          <a:lstStyle>
            <a:lvl1pPr>
              <a:defRPr sz="4400">
                <a:solidFill>
                  <a:srgbClr val="242B5B"/>
                </a:solidFill>
                <a:latin typeface="Lato Bold" panose="020F0802020204030203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7" name="Shape 42"/>
          <p:cNvSpPr/>
          <p:nvPr userDrawn="1"/>
        </p:nvSpPr>
        <p:spPr>
          <a:xfrm flipV="1">
            <a:off x="975178" y="1362793"/>
            <a:ext cx="7942399" cy="39189"/>
          </a:xfrm>
          <a:prstGeom prst="line">
            <a:avLst/>
          </a:prstGeom>
          <a:ln w="25400">
            <a:solidFill>
              <a:srgbClr val="F5D328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400"/>
            </a:pPr>
            <a:endParaRPr sz="2400"/>
          </a:p>
        </p:txBody>
      </p:sp>
      <p:pic>
        <p:nvPicPr>
          <p:cNvPr id="8" name="pasted-image.pdf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665" y="217652"/>
            <a:ext cx="986295" cy="1145009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Espace réservé du texte 8"/>
          <p:cNvSpPr>
            <a:spLocks noGrp="1"/>
          </p:cNvSpPr>
          <p:nvPr>
            <p:ph type="body" sz="quarter" idx="13"/>
          </p:nvPr>
        </p:nvSpPr>
        <p:spPr>
          <a:xfrm>
            <a:off x="838200" y="1892300"/>
            <a:ext cx="8079377" cy="4090988"/>
          </a:xfrm>
        </p:spPr>
        <p:txBody>
          <a:bodyPr/>
          <a:lstStyle>
            <a:lvl1pPr>
              <a:defRPr sz="2400">
                <a:latin typeface="Lato" panose="020F0502020204030203" pitchFamily="34" charset="0"/>
              </a:defRPr>
            </a:lvl1pPr>
            <a:lvl2pPr>
              <a:defRPr sz="2200">
                <a:latin typeface="Lato" panose="020F0502020204030203" pitchFamily="34" charset="0"/>
              </a:defRPr>
            </a:lvl2pPr>
            <a:lvl3pPr>
              <a:defRPr>
                <a:latin typeface="Lato" panose="020F0502020204030203" pitchFamily="34" charset="0"/>
              </a:defRPr>
            </a:lvl3pPr>
            <a:lvl4pPr>
              <a:defRPr>
                <a:latin typeface="Lato" panose="020F0502020204030203" pitchFamily="34" charset="0"/>
              </a:defRPr>
            </a:lvl4pPr>
            <a:lvl5pPr>
              <a:defRPr>
                <a:latin typeface="Lato" panose="020F0502020204030203" pitchFamily="34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426867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14536-8142-40FA-B9B7-D972DCFCF43A}" type="datetimeFigureOut">
              <a:rPr lang="fr-FR" smtClean="0"/>
              <a:pPr/>
              <a:t>18/10/2019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A4F08-73C9-4C21-853D-54EFE51C7ED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14536-8142-40FA-B9B7-D972DCFCF43A}" type="datetimeFigureOut">
              <a:rPr lang="fr-FR" smtClean="0"/>
              <a:pPr/>
              <a:t>18/10/2019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A4F08-73C9-4C21-853D-54EFE51C7ED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14536-8142-40FA-B9B7-D972DCFCF43A}" type="datetimeFigureOut">
              <a:rPr lang="fr-FR" smtClean="0"/>
              <a:pPr/>
              <a:t>18/10/2019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A4F08-73C9-4C21-853D-54EFE51C7ED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14536-8142-40FA-B9B7-D972DCFCF43A}" type="datetimeFigureOut">
              <a:rPr lang="fr-FR" smtClean="0"/>
              <a:pPr/>
              <a:t>18/10/2019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A4F08-73C9-4C21-853D-54EFE51C7ED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14536-8142-40FA-B9B7-D972DCFCF43A}" type="datetimeFigureOut">
              <a:rPr lang="fr-FR" smtClean="0"/>
              <a:pPr/>
              <a:t>18/10/2019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A4F08-73C9-4C21-853D-54EFE51C7ED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14536-8142-40FA-B9B7-D972DCFCF43A}" type="datetimeFigureOut">
              <a:rPr lang="fr-FR" smtClean="0"/>
              <a:pPr/>
              <a:t>18/10/2019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A4F08-73C9-4C21-853D-54EFE51C7ED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14536-8142-40FA-B9B7-D972DCFCF43A}" type="datetimeFigureOut">
              <a:rPr lang="fr-FR" smtClean="0"/>
              <a:pPr/>
              <a:t>18/10/2019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A4F08-73C9-4C21-853D-54EFE51C7ED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14536-8142-40FA-B9B7-D972DCFCF43A}" type="datetimeFigureOut">
              <a:rPr lang="fr-FR" smtClean="0"/>
              <a:pPr/>
              <a:t>18/10/2019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CAA4F08-73C9-4C21-853D-54EFE51C7ED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6914536-8142-40FA-B9B7-D972DCFCF43A}" type="datetimeFigureOut">
              <a:rPr lang="fr-FR" smtClean="0"/>
              <a:pPr/>
              <a:t>18/10/2019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CAA4F08-73C9-4C21-853D-54EFE51C7EDB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124745"/>
            <a:ext cx="7772400" cy="1800199"/>
          </a:xfrm>
        </p:spPr>
        <p:txBody>
          <a:bodyPr>
            <a:normAutofit/>
          </a:bodyPr>
          <a:lstStyle/>
          <a:p>
            <a:pPr algn="ctr"/>
            <a:r>
              <a:rPr lang="fr-FR" sz="4400" b="0" dirty="0" smtClean="0">
                <a:solidFill>
                  <a:srgbClr val="FFFF00"/>
                </a:solidFill>
              </a:rPr>
              <a:t>« Le tutorat entre pairs dans l’enseignement supérieur »</a:t>
            </a:r>
            <a:endParaRPr lang="fr-FR" sz="44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3400" y="3573016"/>
            <a:ext cx="7854696" cy="2376264"/>
          </a:xfrm>
        </p:spPr>
        <p:txBody>
          <a:bodyPr>
            <a:normAutofit lnSpcReduction="10000"/>
          </a:bodyPr>
          <a:lstStyle/>
          <a:p>
            <a:pPr algn="ctr"/>
            <a:r>
              <a:rPr lang="fr-FR" sz="2800" dirty="0" smtClean="0">
                <a:solidFill>
                  <a:srgbClr val="FFFF00"/>
                </a:solidFill>
              </a:rPr>
              <a:t>Intervention d’Alain BAUDRIT</a:t>
            </a:r>
          </a:p>
          <a:p>
            <a:pPr algn="ctr"/>
            <a:endParaRPr lang="fr-FR" sz="2800" dirty="0" smtClean="0">
              <a:solidFill>
                <a:srgbClr val="FFFF00"/>
              </a:solidFill>
            </a:endParaRPr>
          </a:p>
          <a:p>
            <a:pPr algn="ctr"/>
            <a:r>
              <a:rPr lang="fr-FR" sz="2800" i="1" dirty="0" smtClean="0">
                <a:solidFill>
                  <a:srgbClr val="FFFF00"/>
                </a:solidFill>
              </a:rPr>
              <a:t>Université Clermont Auvergne</a:t>
            </a:r>
          </a:p>
          <a:p>
            <a:pPr algn="ctr"/>
            <a:endParaRPr lang="fr-FR" sz="2800" i="1" dirty="0" smtClean="0">
              <a:solidFill>
                <a:srgbClr val="FFFF00"/>
              </a:solidFill>
            </a:endParaRPr>
          </a:p>
          <a:p>
            <a:pPr algn="ctr"/>
            <a:r>
              <a:rPr lang="fr-FR" sz="2800" i="1" dirty="0" smtClean="0">
                <a:solidFill>
                  <a:srgbClr val="FFFF00"/>
                </a:solidFill>
              </a:rPr>
              <a:t>Vendredi 11 octobre 2019</a:t>
            </a:r>
          </a:p>
          <a:p>
            <a:pPr algn="ctr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340768"/>
            <a:ext cx="8229600" cy="1224136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>
                <a:solidFill>
                  <a:srgbClr val="FFFF00"/>
                </a:solidFill>
              </a:rPr>
              <a:t> </a:t>
            </a:r>
            <a:r>
              <a:rPr lang="fr-FR" sz="4000" dirty="0" smtClean="0">
                <a:solidFill>
                  <a:srgbClr val="FFFF00"/>
                </a:solidFill>
              </a:rPr>
              <a:t>Il s’agit principalement d’accompagner des étudiants en difficulté …</a:t>
            </a:r>
            <a:endParaRPr lang="fr-FR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924944"/>
            <a:ext cx="8229600" cy="3399656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r>
              <a:rPr lang="fr-FR" dirty="0" smtClean="0">
                <a:solidFill>
                  <a:srgbClr val="FFFF00"/>
                </a:solidFill>
              </a:rPr>
              <a:t>… afin de préparer leur entrée  dans l’enseignement supérieur … </a:t>
            </a:r>
          </a:p>
          <a:p>
            <a:endParaRPr lang="fr-FR" dirty="0" smtClean="0">
              <a:solidFill>
                <a:srgbClr val="FFFF00"/>
              </a:solidFill>
            </a:endParaRPr>
          </a:p>
          <a:p>
            <a:r>
              <a:rPr lang="fr-FR" dirty="0" smtClean="0">
                <a:solidFill>
                  <a:srgbClr val="FFFF00"/>
                </a:solidFill>
              </a:rPr>
              <a:t> … lors de leur entrée à l’université …</a:t>
            </a:r>
          </a:p>
          <a:p>
            <a:endParaRPr lang="fr-FR" dirty="0" smtClean="0">
              <a:solidFill>
                <a:srgbClr val="FFFF00"/>
              </a:solidFill>
            </a:endParaRPr>
          </a:p>
          <a:p>
            <a:r>
              <a:rPr lang="fr-FR" dirty="0" smtClean="0">
                <a:solidFill>
                  <a:srgbClr val="FFFF00"/>
                </a:solidFill>
              </a:rPr>
              <a:t>… au cours des premiers cycles universitaires.</a:t>
            </a:r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67544" y="476672"/>
            <a:ext cx="7851648" cy="1224136"/>
          </a:xfrm>
        </p:spPr>
        <p:txBody>
          <a:bodyPr>
            <a:normAutofit/>
          </a:bodyPr>
          <a:lstStyle/>
          <a:p>
            <a:pPr algn="just"/>
            <a:r>
              <a:rPr lang="fr-FR" sz="3200" dirty="0" smtClean="0">
                <a:solidFill>
                  <a:srgbClr val="FFFF00"/>
                </a:solidFill>
                <a:effectLst/>
              </a:rPr>
              <a:t>Le tutorat au sein de l’université française …</a:t>
            </a:r>
            <a:endParaRPr lang="fr-FR" sz="3200" dirty="0">
              <a:solidFill>
                <a:srgbClr val="FFFF00"/>
              </a:solidFill>
              <a:effectLst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3400" y="2132856"/>
            <a:ext cx="7854696" cy="4320480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fr-FR" dirty="0" smtClean="0">
                <a:solidFill>
                  <a:srgbClr val="FFFF00"/>
                </a:solidFill>
              </a:rPr>
              <a:t>En 1996, les États Généraux de l’Université organisés par le Ministère de l’Éducation Nationale vont révéler « l’importance de mesures à prendre pour </a:t>
            </a:r>
            <a:r>
              <a:rPr lang="fr-FR" u="sng" dirty="0" smtClean="0">
                <a:solidFill>
                  <a:srgbClr val="FFFF00"/>
                </a:solidFill>
              </a:rPr>
              <a:t>favoriser la réussite des étudiants à l’entrée à l’Université</a:t>
            </a:r>
            <a:r>
              <a:rPr lang="fr-FR" dirty="0" smtClean="0">
                <a:solidFill>
                  <a:srgbClr val="FFFF00"/>
                </a:solidFill>
              </a:rPr>
              <a:t> » (</a:t>
            </a:r>
            <a:r>
              <a:rPr lang="fr-FR" dirty="0" err="1" smtClean="0">
                <a:solidFill>
                  <a:srgbClr val="FFFF00"/>
                </a:solidFill>
              </a:rPr>
              <a:t>Annoot</a:t>
            </a:r>
            <a:r>
              <a:rPr lang="fr-FR" dirty="0" smtClean="0">
                <a:solidFill>
                  <a:srgbClr val="FFFF00"/>
                </a:solidFill>
              </a:rPr>
              <a:t>, 2012, p. 49).</a:t>
            </a:r>
          </a:p>
          <a:p>
            <a:pPr algn="just"/>
            <a:endParaRPr lang="fr-FR" dirty="0" smtClean="0"/>
          </a:p>
          <a:p>
            <a:pPr algn="just"/>
            <a:r>
              <a:rPr lang="fr-FR" dirty="0" smtClean="0">
                <a:solidFill>
                  <a:srgbClr val="FFFF00"/>
                </a:solidFill>
              </a:rPr>
              <a:t>Le tutorat fait partie de ces mesures, il est officialisé en 1998 par un arrêté de l’Éducation Nationale  …</a:t>
            </a:r>
          </a:p>
          <a:p>
            <a:pPr algn="just"/>
            <a:endParaRPr lang="fr-FR" dirty="0" smtClean="0"/>
          </a:p>
          <a:p>
            <a:pPr algn="just"/>
            <a:r>
              <a:rPr lang="fr-FR" dirty="0" smtClean="0">
                <a:solidFill>
                  <a:srgbClr val="FFFF00"/>
                </a:solidFill>
              </a:rPr>
              <a:t>… sachant que « des enseignants-chercheurs avaient déjà pris l’initiative de l’instituer dans leurs universités » (</a:t>
            </a:r>
            <a:r>
              <a:rPr lang="fr-FR" i="1" dirty="0" smtClean="0">
                <a:solidFill>
                  <a:srgbClr val="FFFF00"/>
                </a:solidFill>
              </a:rPr>
              <a:t>ibid.</a:t>
            </a:r>
            <a:r>
              <a:rPr lang="fr-FR" dirty="0" smtClean="0">
                <a:solidFill>
                  <a:srgbClr val="FFFF00"/>
                </a:solidFill>
              </a:rPr>
              <a:t>, p. 49) </a:t>
            </a:r>
          </a:p>
          <a:p>
            <a:pPr algn="just"/>
            <a:endParaRPr lang="fr-FR" dirty="0" smtClean="0"/>
          </a:p>
          <a:p>
            <a:pPr algn="just"/>
            <a:r>
              <a:rPr lang="fr-FR" dirty="0" smtClean="0">
                <a:solidFill>
                  <a:srgbClr val="FFFF00"/>
                </a:solidFill>
                <a:sym typeface="Wingdings" pitchFamily="2" charset="2"/>
              </a:rPr>
              <a:t></a:t>
            </a:r>
            <a:r>
              <a:rPr lang="fr-FR" dirty="0" smtClean="0">
                <a:solidFill>
                  <a:srgbClr val="FFFF00"/>
                </a:solidFill>
              </a:rPr>
              <a:t> pratiques à caractère plus ou moins informel </a:t>
            </a:r>
            <a:r>
              <a:rPr lang="fr-FR" dirty="0" smtClean="0">
                <a:solidFill>
                  <a:srgbClr val="FFFF00"/>
                </a:solidFill>
                <a:sym typeface="Wingdings" pitchFamily="2" charset="2"/>
              </a:rPr>
              <a:t> </a:t>
            </a:r>
            <a:r>
              <a:rPr lang="fr-FR" dirty="0" smtClean="0">
                <a:solidFill>
                  <a:srgbClr val="FFFF00"/>
                </a:solidFill>
              </a:rPr>
              <a:t>Une initiative entre autres à la Faculté de Médecine de l’Université de Bordeaux</a:t>
            </a:r>
            <a:endParaRPr lang="fr-FR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FF00"/>
                </a:solidFill>
              </a:rPr>
              <a:t>« Les Carabins de Bordeaux »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dirty="0" smtClean="0"/>
          </a:p>
          <a:p>
            <a:pPr>
              <a:buNone/>
            </a:pPr>
            <a:r>
              <a:rPr lang="fr-FR" dirty="0" smtClean="0">
                <a:solidFill>
                  <a:srgbClr val="FFFF00"/>
                </a:solidFill>
              </a:rPr>
              <a:t>Le problème : la sélection par l’argent</a:t>
            </a:r>
          </a:p>
          <a:p>
            <a:pPr>
              <a:buNone/>
            </a:pPr>
            <a:endParaRPr lang="fr-FR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fr-FR" dirty="0" smtClean="0">
                <a:solidFill>
                  <a:srgbClr val="FFFF00"/>
                </a:solidFill>
              </a:rPr>
              <a:t>Une solution envisagée : le tutorat universitaire …</a:t>
            </a:r>
          </a:p>
          <a:p>
            <a:pPr>
              <a:buNone/>
            </a:pPr>
            <a:endParaRPr lang="fr-FR" dirty="0" smtClean="0">
              <a:solidFill>
                <a:srgbClr val="FFFF00"/>
              </a:solidFill>
            </a:endParaRPr>
          </a:p>
          <a:p>
            <a:pPr marL="0" algn="just">
              <a:buNone/>
            </a:pPr>
            <a:r>
              <a:rPr lang="fr-FR" dirty="0" smtClean="0">
                <a:solidFill>
                  <a:srgbClr val="FFFF00"/>
                </a:solidFill>
              </a:rPr>
              <a:t>… basé sur les principes suivants : gratuité, liberté d’accès, pas de groupes de niveaux ni de classements, axé sur la méthodologie de travail des étudiants (Quinton, 1996, p. 90)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FF00"/>
                </a:solidFill>
              </a:rPr>
              <a:t>Qui sont les tutorés ?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4047728"/>
          </a:xfrm>
        </p:spPr>
        <p:txBody>
          <a:bodyPr/>
          <a:lstStyle/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sz="2800" dirty="0" smtClean="0">
                <a:solidFill>
                  <a:srgbClr val="FFFF00"/>
                </a:solidFill>
              </a:rPr>
              <a:t>Etudiants qui ne peuvent avoir accès aux cours privés …</a:t>
            </a:r>
          </a:p>
          <a:p>
            <a:pPr>
              <a:buNone/>
            </a:pPr>
            <a:endParaRPr lang="fr-FR" sz="2800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fr-FR" sz="2800" dirty="0" smtClean="0">
                <a:solidFill>
                  <a:srgbClr val="FFFF00"/>
                </a:solidFill>
              </a:rPr>
              <a:t>… faute de moyens financiers suffisants</a:t>
            </a:r>
          </a:p>
          <a:p>
            <a:pPr>
              <a:buNone/>
            </a:pPr>
            <a:endParaRPr lang="fr-FR" sz="2800" dirty="0" smtClean="0"/>
          </a:p>
          <a:p>
            <a:pPr>
              <a:buNone/>
            </a:pPr>
            <a:r>
              <a:rPr lang="fr-FR" sz="2800" dirty="0" smtClean="0">
                <a:solidFill>
                  <a:srgbClr val="FFFF00"/>
                </a:solidFill>
                <a:sym typeface="Wingdings" pitchFamily="2" charset="2"/>
              </a:rPr>
              <a:t> </a:t>
            </a:r>
            <a:r>
              <a:rPr lang="fr-FR" sz="2800" dirty="0" smtClean="0">
                <a:solidFill>
                  <a:srgbClr val="FFFF00"/>
                </a:solidFill>
              </a:rPr>
              <a:t>handicap en termes de réussite aux examens de 1</a:t>
            </a:r>
            <a:r>
              <a:rPr lang="fr-FR" sz="2800" baseline="30000" dirty="0" smtClean="0">
                <a:solidFill>
                  <a:srgbClr val="FFFF00"/>
                </a:solidFill>
              </a:rPr>
              <a:t>ère</a:t>
            </a:r>
            <a:r>
              <a:rPr lang="fr-FR" sz="2800" dirty="0" smtClean="0">
                <a:solidFill>
                  <a:srgbClr val="FFFF00"/>
                </a:solidFill>
              </a:rPr>
              <a:t> année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FFFF00"/>
                </a:solidFill>
              </a:rPr>
              <a:t>Qui sont les tuteurs ?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solidFill>
                  <a:srgbClr val="FFFF00"/>
                </a:solidFill>
              </a:rPr>
              <a:t>Étudiants inscrits en 2ème ou 3 </a:t>
            </a:r>
            <a:r>
              <a:rPr lang="fr-FR" dirty="0" err="1" smtClean="0">
                <a:solidFill>
                  <a:srgbClr val="FFFF00"/>
                </a:solidFill>
              </a:rPr>
              <a:t>ème</a:t>
            </a:r>
            <a:r>
              <a:rPr lang="fr-FR" dirty="0" smtClean="0">
                <a:solidFill>
                  <a:srgbClr val="FFFF00"/>
                </a:solidFill>
              </a:rPr>
              <a:t> année</a:t>
            </a:r>
          </a:p>
          <a:p>
            <a:r>
              <a:rPr lang="fr-FR" dirty="0" smtClean="0">
                <a:solidFill>
                  <a:srgbClr val="FFFF00"/>
                </a:solidFill>
              </a:rPr>
              <a:t>Classe sociale moyenne</a:t>
            </a:r>
          </a:p>
          <a:p>
            <a:r>
              <a:rPr lang="fr-FR" dirty="0" smtClean="0">
                <a:solidFill>
                  <a:srgbClr val="FFFF00"/>
                </a:solidFill>
              </a:rPr>
              <a:t>Redoublants /« </a:t>
            </a:r>
            <a:r>
              <a:rPr lang="fr-FR" dirty="0" err="1" smtClean="0">
                <a:solidFill>
                  <a:srgbClr val="FFFF00"/>
                </a:solidFill>
              </a:rPr>
              <a:t>triplants</a:t>
            </a:r>
            <a:r>
              <a:rPr lang="fr-FR" dirty="0" smtClean="0">
                <a:solidFill>
                  <a:srgbClr val="FFFF00"/>
                </a:solidFill>
              </a:rPr>
              <a:t> » = qui ont eu des difficultés lors de la première année d’étude</a:t>
            </a:r>
          </a:p>
          <a:p>
            <a:endParaRPr lang="fr-FR" dirty="0" smtClean="0"/>
          </a:p>
          <a:p>
            <a:r>
              <a:rPr lang="fr-FR" dirty="0" smtClean="0">
                <a:solidFill>
                  <a:srgbClr val="FFFF00"/>
                </a:solidFill>
              </a:rPr>
              <a:t>Interprétation : ils se sentent redevables de ce qu’ils ont reçu / démarche de type : obligation de rendre </a:t>
            </a:r>
          </a:p>
          <a:p>
            <a:endParaRPr lang="fr-FR" dirty="0" smtClean="0"/>
          </a:p>
          <a:p>
            <a:r>
              <a:rPr lang="fr-FR" dirty="0" smtClean="0">
                <a:solidFill>
                  <a:srgbClr val="FFFF00"/>
                </a:solidFill>
              </a:rPr>
              <a:t>Théorie du </a:t>
            </a:r>
            <a:r>
              <a:rPr lang="fr-FR" i="1" dirty="0" smtClean="0">
                <a:solidFill>
                  <a:srgbClr val="FFFF00"/>
                </a:solidFill>
              </a:rPr>
              <a:t>Don/Contre-don</a:t>
            </a:r>
            <a:r>
              <a:rPr lang="fr-FR" dirty="0" smtClean="0">
                <a:solidFill>
                  <a:srgbClr val="FFFF00"/>
                </a:solidFill>
              </a:rPr>
              <a:t> de Marcel Mauss</a:t>
            </a:r>
            <a:endParaRPr lang="fr-FR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3400" y="476672"/>
            <a:ext cx="7851648" cy="1440160"/>
          </a:xfrm>
        </p:spPr>
        <p:txBody>
          <a:bodyPr>
            <a:normAutofit/>
          </a:bodyPr>
          <a:lstStyle/>
          <a:p>
            <a:pPr algn="just"/>
            <a:r>
              <a:rPr lang="fr-FR" sz="3600" dirty="0" smtClean="0">
                <a:solidFill>
                  <a:srgbClr val="FFFF00"/>
                </a:solidFill>
              </a:rPr>
              <a:t>Association tuteur/tutoré</a:t>
            </a:r>
            <a:endParaRPr lang="fr-FR" sz="3600" dirty="0">
              <a:solidFill>
                <a:srgbClr val="FFFF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3400" y="2564904"/>
            <a:ext cx="7854696" cy="3672408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20000"/>
              </a:lnSpc>
            </a:pPr>
            <a:r>
              <a:rPr lang="fr-FR" sz="2800" dirty="0" smtClean="0">
                <a:solidFill>
                  <a:srgbClr val="FFFF00"/>
                </a:solidFill>
              </a:rPr>
              <a:t>… lorsqu’un tuteur a auparavant rencontré des difficultés, voire les mêmes difficultés que celles qu’éprouve son tutoré …</a:t>
            </a:r>
          </a:p>
          <a:p>
            <a:pPr algn="just">
              <a:lnSpc>
                <a:spcPct val="120000"/>
              </a:lnSpc>
            </a:pPr>
            <a:endParaRPr lang="fr-FR" sz="2800" dirty="0" smtClean="0">
              <a:solidFill>
                <a:srgbClr val="FFFF00"/>
              </a:solidFill>
            </a:endParaRPr>
          </a:p>
          <a:p>
            <a:pPr algn="just">
              <a:lnSpc>
                <a:spcPct val="120000"/>
              </a:lnSpc>
            </a:pPr>
            <a:r>
              <a:rPr lang="fr-FR" sz="2800" dirty="0" smtClean="0">
                <a:solidFill>
                  <a:srgbClr val="FFFF00"/>
                </a:solidFill>
              </a:rPr>
              <a:t>… il est mieux placé que quiconque pour lui venir en aide …</a:t>
            </a:r>
          </a:p>
          <a:p>
            <a:pPr algn="just">
              <a:lnSpc>
                <a:spcPct val="120000"/>
              </a:lnSpc>
            </a:pPr>
            <a:endParaRPr lang="fr-FR" sz="2800" dirty="0" smtClean="0">
              <a:solidFill>
                <a:srgbClr val="FFFF00"/>
              </a:solidFill>
            </a:endParaRPr>
          </a:p>
          <a:p>
            <a:pPr algn="just">
              <a:lnSpc>
                <a:spcPct val="120000"/>
              </a:lnSpc>
            </a:pPr>
            <a:r>
              <a:rPr lang="fr-FR" sz="2800" dirty="0" smtClean="0">
                <a:solidFill>
                  <a:srgbClr val="FFFF00"/>
                </a:solidFill>
              </a:rPr>
              <a:t>… « être passé par là » permet en général de mieux comprendre les problèmes d’apprentissage rencontrés par l’autre, voire de ressentir ce qu’il ressent (notion d’</a:t>
            </a:r>
            <a:r>
              <a:rPr lang="fr-FR" sz="2800" i="1" dirty="0" smtClean="0">
                <a:solidFill>
                  <a:srgbClr val="FFFF00"/>
                </a:solidFill>
              </a:rPr>
              <a:t>empathie).</a:t>
            </a:r>
          </a:p>
          <a:p>
            <a:pPr algn="just"/>
            <a:endParaRPr lang="fr-FR" sz="2800" dirty="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3400" y="836712"/>
            <a:ext cx="7851648" cy="360040"/>
          </a:xfrm>
        </p:spPr>
        <p:txBody>
          <a:bodyPr>
            <a:normAutofit fontScale="90000"/>
          </a:bodyPr>
          <a:lstStyle/>
          <a:p>
            <a:pPr algn="just"/>
            <a:endParaRPr lang="fr-FR" sz="28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3400" y="1052736"/>
            <a:ext cx="7854696" cy="5256584"/>
          </a:xfrm>
        </p:spPr>
        <p:txBody>
          <a:bodyPr/>
          <a:lstStyle/>
          <a:p>
            <a:pPr algn="just"/>
            <a:endParaRPr lang="fr-FR" sz="2400" dirty="0" smtClean="0">
              <a:solidFill>
                <a:srgbClr val="FFFF00"/>
              </a:solidFill>
            </a:endParaRPr>
          </a:p>
          <a:p>
            <a:pPr algn="just"/>
            <a:r>
              <a:rPr lang="fr-FR" sz="2800" dirty="0" smtClean="0">
                <a:solidFill>
                  <a:srgbClr val="FFFF00"/>
                </a:solidFill>
              </a:rPr>
              <a:t>… et mieux </a:t>
            </a:r>
            <a:r>
              <a:rPr lang="fr-FR" sz="2800" u="sng" dirty="0" smtClean="0">
                <a:solidFill>
                  <a:srgbClr val="FFFF00"/>
                </a:solidFill>
              </a:rPr>
              <a:t>comprendre les difficultés ou les problèmes rencontrés par le tutoré</a:t>
            </a:r>
            <a:r>
              <a:rPr lang="fr-FR" sz="2800" dirty="0" smtClean="0">
                <a:solidFill>
                  <a:srgbClr val="FFFF00"/>
                </a:solidFill>
              </a:rPr>
              <a:t> … </a:t>
            </a:r>
          </a:p>
          <a:p>
            <a:pPr algn="just"/>
            <a:endParaRPr lang="fr-FR" sz="2800" dirty="0" smtClean="0">
              <a:solidFill>
                <a:srgbClr val="FFFF00"/>
              </a:solidFill>
            </a:endParaRPr>
          </a:p>
          <a:p>
            <a:pPr algn="just"/>
            <a:r>
              <a:rPr lang="fr-FR" sz="2800" dirty="0" smtClean="0">
                <a:solidFill>
                  <a:srgbClr val="FFFF00"/>
                </a:solidFill>
                <a:sym typeface="Wingdings" pitchFamily="2" charset="2"/>
              </a:rPr>
              <a:t> </a:t>
            </a:r>
            <a:r>
              <a:rPr lang="fr-FR" sz="2800" dirty="0" smtClean="0">
                <a:solidFill>
                  <a:srgbClr val="FFFF00"/>
                </a:solidFill>
              </a:rPr>
              <a:t>c’est être en mesure de mieux l’accompagner dans le processus d’apprentissage …</a:t>
            </a:r>
          </a:p>
          <a:p>
            <a:endParaRPr lang="fr-FR" sz="2800" dirty="0" smtClean="0">
              <a:solidFill>
                <a:srgbClr val="FFFF00"/>
              </a:solidFill>
            </a:endParaRPr>
          </a:p>
          <a:p>
            <a:pPr algn="just"/>
            <a:r>
              <a:rPr lang="fr-FR" sz="2800" dirty="0" smtClean="0">
                <a:solidFill>
                  <a:srgbClr val="FFFF00"/>
                </a:solidFill>
                <a:sym typeface="Wingdings" pitchFamily="2" charset="2"/>
              </a:rPr>
              <a:t> </a:t>
            </a:r>
            <a:r>
              <a:rPr lang="fr-FR" sz="2800" dirty="0" smtClean="0">
                <a:solidFill>
                  <a:srgbClr val="FFFF00"/>
                </a:solidFill>
              </a:rPr>
              <a:t>de lui apporter une </a:t>
            </a:r>
            <a:r>
              <a:rPr lang="fr-FR" sz="2800" u="sng" dirty="0" smtClean="0">
                <a:solidFill>
                  <a:srgbClr val="FFFF00"/>
                </a:solidFill>
              </a:rPr>
              <a:t>aide ou un soutien plus personnalisé/individualisé</a:t>
            </a:r>
            <a:r>
              <a:rPr lang="fr-FR" sz="2800" dirty="0" smtClean="0">
                <a:solidFill>
                  <a:srgbClr val="FFFF00"/>
                </a:solidFill>
              </a:rPr>
              <a:t>.</a:t>
            </a:r>
          </a:p>
          <a:p>
            <a:pPr algn="just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3400" y="908720"/>
            <a:ext cx="7851648" cy="1224136"/>
          </a:xfrm>
        </p:spPr>
        <p:txBody>
          <a:bodyPr>
            <a:normAutofit/>
          </a:bodyPr>
          <a:lstStyle/>
          <a:p>
            <a:pPr algn="just"/>
            <a:r>
              <a:rPr lang="fr-FR" sz="3600" b="0" dirty="0" smtClean="0">
                <a:solidFill>
                  <a:srgbClr val="FFFF00"/>
                </a:solidFill>
              </a:rPr>
              <a:t>La relation d’aide : une condition nécessaire mais non suffisante ?</a:t>
            </a:r>
            <a:endParaRPr lang="fr-FR" sz="3600" b="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3400" y="2708920"/>
            <a:ext cx="7854696" cy="3312368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ü"/>
            </a:pPr>
            <a:r>
              <a:rPr lang="fr-FR" dirty="0" smtClean="0">
                <a:solidFill>
                  <a:srgbClr val="FFFF00"/>
                </a:solidFill>
              </a:rPr>
              <a:t> Pour apprendre quelque chose à quelqu’un, pour faire progresser quelqu’un, une autre dimension paraît s’imposer : l’</a:t>
            </a:r>
            <a:r>
              <a:rPr lang="fr-FR" u="sng" dirty="0" smtClean="0">
                <a:solidFill>
                  <a:srgbClr val="FFFF00"/>
                </a:solidFill>
              </a:rPr>
              <a:t>asymétrie.</a:t>
            </a:r>
            <a:endParaRPr lang="fr-FR" dirty="0" smtClean="0">
              <a:solidFill>
                <a:srgbClr val="FFFF00"/>
              </a:solidFill>
            </a:endParaRPr>
          </a:p>
          <a:p>
            <a:pPr algn="just"/>
            <a:endParaRPr lang="fr-FR" dirty="0" smtClean="0">
              <a:solidFill>
                <a:srgbClr val="FFFF00"/>
              </a:solidFill>
            </a:endParaRPr>
          </a:p>
          <a:p>
            <a:pPr algn="just">
              <a:buFont typeface="Wingdings" pitchFamily="2" charset="2"/>
              <a:buChar char="ü"/>
            </a:pPr>
            <a:r>
              <a:rPr lang="fr-FR" dirty="0" smtClean="0">
                <a:solidFill>
                  <a:srgbClr val="FFFF00"/>
                </a:solidFill>
              </a:rPr>
              <a:t> Elle est à trouver dans l’association d’une ou de plusieurs personnes plus expérimentées, plus avancées dans les apprentissages (le ou les tuteurs) avec d’autres qui le sont moins (le ou les tutorés).</a:t>
            </a:r>
            <a:endParaRPr lang="fr-FR" dirty="0" smtClean="0"/>
          </a:p>
          <a:p>
            <a:pPr algn="just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1296144"/>
          </a:xfrm>
        </p:spPr>
        <p:txBody>
          <a:bodyPr>
            <a:noAutofit/>
          </a:bodyPr>
          <a:lstStyle/>
          <a:p>
            <a:pPr algn="just"/>
            <a:r>
              <a:rPr lang="fr-FR" sz="2800" dirty="0" smtClean="0">
                <a:solidFill>
                  <a:srgbClr val="FFFF00"/>
                </a:solidFill>
              </a:rPr>
              <a:t>Ces deux dimensions (relation d’aide/asymétrie) sont condensées dans la notion de </a:t>
            </a:r>
            <a:r>
              <a:rPr lang="fr-FR" sz="2800" u="sng" dirty="0" smtClean="0">
                <a:solidFill>
                  <a:srgbClr val="FFFF00"/>
                </a:solidFill>
              </a:rPr>
              <a:t>congruence cognitive</a:t>
            </a:r>
            <a:r>
              <a:rPr lang="fr-FR" sz="2800" dirty="0" smtClean="0">
                <a:solidFill>
                  <a:srgbClr val="FFFF00"/>
                </a:solidFill>
              </a:rPr>
              <a:t> (</a:t>
            </a:r>
            <a:r>
              <a:rPr lang="fr-FR" sz="2800" dirty="0" err="1" smtClean="0">
                <a:solidFill>
                  <a:srgbClr val="FFFF00"/>
                </a:solidFill>
              </a:rPr>
              <a:t>Moust</a:t>
            </a:r>
            <a:r>
              <a:rPr lang="fr-FR" sz="2800" dirty="0" smtClean="0">
                <a:solidFill>
                  <a:srgbClr val="FFFF00"/>
                </a:solidFill>
              </a:rPr>
              <a:t>, 1993) :</a:t>
            </a:r>
            <a:endParaRPr lang="fr-FR" sz="2800" dirty="0">
              <a:solidFill>
                <a:srgbClr val="FFFF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4725144"/>
          </a:xfrm>
        </p:spPr>
        <p:txBody>
          <a:bodyPr/>
          <a:lstStyle/>
          <a:p>
            <a:endParaRPr lang="fr-FR" dirty="0" smtClean="0"/>
          </a:p>
          <a:p>
            <a:pPr algn="ctr">
              <a:buNone/>
            </a:pPr>
            <a:endParaRPr lang="fr-FR" dirty="0" smtClean="0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4103" name="AutoShape 7"/>
          <p:cNvSpPr>
            <a:spLocks noChangeAspect="1" noChangeArrowheads="1" noTextEdit="1"/>
          </p:cNvSpPr>
          <p:nvPr/>
        </p:nvSpPr>
        <p:spPr bwMode="auto">
          <a:xfrm>
            <a:off x="899592" y="2636912"/>
            <a:ext cx="7344816" cy="4032448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102" name="Oval 6"/>
          <p:cNvSpPr>
            <a:spLocks noChangeArrowheads="1"/>
          </p:cNvSpPr>
          <p:nvPr/>
        </p:nvSpPr>
        <p:spPr bwMode="auto">
          <a:xfrm>
            <a:off x="1787091" y="2866501"/>
            <a:ext cx="2258531" cy="1653417"/>
          </a:xfrm>
          <a:prstGeom prst="ellipse">
            <a:avLst/>
          </a:prstGeom>
          <a:gradFill rotWithShape="0">
            <a:gsLst>
              <a:gs pos="0">
                <a:srgbClr val="FABF8F"/>
              </a:gs>
              <a:gs pos="50000">
                <a:srgbClr val="FDE9D9"/>
              </a:gs>
              <a:gs pos="100000">
                <a:srgbClr val="FABF8F"/>
              </a:gs>
            </a:gsLst>
            <a:lin ang="18900000" scaled="1"/>
          </a:gradFill>
          <a:ln w="12700">
            <a:solidFill>
              <a:srgbClr val="FABF8F"/>
            </a:solidFill>
            <a:round/>
            <a:headEnd/>
            <a:tailEnd/>
          </a:ln>
          <a:effectLst>
            <a:outerShdw dist="28398" dir="3806097" algn="ctr" rotWithShape="0">
              <a:srgbClr val="974706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0" i="0" u="sng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Congruence sociale</a:t>
            </a: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 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proximité entre tuteurs et tutorés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1" name="Oval 5"/>
          <p:cNvSpPr>
            <a:spLocks noChangeArrowheads="1"/>
          </p:cNvSpPr>
          <p:nvPr/>
        </p:nvSpPr>
        <p:spPr bwMode="auto">
          <a:xfrm>
            <a:off x="3609013" y="4941168"/>
            <a:ext cx="1736233" cy="1440159"/>
          </a:xfrm>
          <a:prstGeom prst="ellipse">
            <a:avLst/>
          </a:prstGeom>
          <a:gradFill rotWithShape="0">
            <a:gsLst>
              <a:gs pos="0">
                <a:srgbClr val="B2A1C7"/>
              </a:gs>
              <a:gs pos="50000">
                <a:srgbClr val="E5DFEC"/>
              </a:gs>
              <a:gs pos="100000">
                <a:srgbClr val="B2A1C7"/>
              </a:gs>
            </a:gsLst>
            <a:lin ang="18900000" scaled="1"/>
          </a:gradFill>
          <a:ln w="12700">
            <a:solidFill>
              <a:srgbClr val="B2A1C7"/>
            </a:solidFill>
            <a:round/>
            <a:headEnd/>
            <a:tailEnd/>
          </a:ln>
          <a:effectLst>
            <a:outerShdw dist="28398" dir="3806097" algn="ctr" rotWithShape="0">
              <a:srgbClr val="3F3151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Congruence</a:t>
            </a:r>
            <a:endParaRPr kumimoji="0" lang="fr-FR" sz="1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cognitive</a:t>
            </a:r>
            <a:endParaRPr kumimoji="0" lang="fr-FR" sz="1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0" name="AutoShape 4"/>
          <p:cNvSpPr>
            <a:spLocks noChangeShapeType="1"/>
          </p:cNvSpPr>
          <p:nvPr/>
        </p:nvSpPr>
        <p:spPr bwMode="auto">
          <a:xfrm>
            <a:off x="3766110" y="4345128"/>
            <a:ext cx="423347" cy="496025"/>
          </a:xfrm>
          <a:prstGeom prst="straightConnector1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099" name="AutoShape 3"/>
          <p:cNvSpPr>
            <a:spLocks noChangeShapeType="1"/>
          </p:cNvSpPr>
          <p:nvPr/>
        </p:nvSpPr>
        <p:spPr bwMode="auto">
          <a:xfrm flipH="1">
            <a:off x="4773982" y="4221088"/>
            <a:ext cx="518098" cy="620065"/>
          </a:xfrm>
          <a:prstGeom prst="straightConnector1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098" name="Oval 2"/>
          <p:cNvSpPr>
            <a:spLocks noChangeArrowheads="1"/>
          </p:cNvSpPr>
          <p:nvPr/>
        </p:nvSpPr>
        <p:spPr bwMode="auto">
          <a:xfrm flipH="1">
            <a:off x="5154483" y="2852937"/>
            <a:ext cx="2279953" cy="1656184"/>
          </a:xfrm>
          <a:prstGeom prst="ellipse">
            <a:avLst/>
          </a:prstGeom>
          <a:gradFill rotWithShape="0">
            <a:gsLst>
              <a:gs pos="0">
                <a:srgbClr val="FABF8F"/>
              </a:gs>
              <a:gs pos="50000">
                <a:srgbClr val="FDE9D9"/>
              </a:gs>
              <a:gs pos="100000">
                <a:srgbClr val="FABF8F"/>
              </a:gs>
            </a:gsLst>
            <a:lin ang="18900000" scaled="1"/>
          </a:gradFill>
          <a:ln w="12700">
            <a:solidFill>
              <a:srgbClr val="FABF8F"/>
            </a:solidFill>
            <a:round/>
            <a:headEnd/>
            <a:tailEnd/>
          </a:ln>
          <a:effectLst>
            <a:outerShdw dist="28398" dir="3806097" algn="ctr" rotWithShape="0">
              <a:srgbClr val="974706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sng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Expertise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 : distance entre tuteurs et tutorés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102" grpId="0" animBg="1"/>
      <p:bldP spid="4101" grpId="0" animBg="1"/>
      <p:bldP spid="4100" grpId="0" animBg="1"/>
      <p:bldP spid="4099" grpId="0" animBg="1"/>
      <p:bldP spid="409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936104"/>
          </a:xfrm>
        </p:spPr>
        <p:txBody>
          <a:bodyPr>
            <a:normAutofit/>
          </a:bodyPr>
          <a:lstStyle/>
          <a:p>
            <a:r>
              <a:rPr lang="fr-FR" sz="4400" u="sng" dirty="0" smtClean="0">
                <a:solidFill>
                  <a:srgbClr val="FFFF00"/>
                </a:solidFill>
              </a:rPr>
              <a:t>Divers dispositifs possibles</a:t>
            </a:r>
            <a:r>
              <a:rPr lang="fr-FR" sz="4400" dirty="0" smtClean="0">
                <a:solidFill>
                  <a:srgbClr val="FFFF00"/>
                </a:solidFill>
              </a:rPr>
              <a:t> :</a:t>
            </a:r>
            <a:endParaRPr lang="fr-FR" sz="4400" dirty="0">
              <a:solidFill>
                <a:srgbClr val="FFFF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623792"/>
          </a:xfrm>
        </p:spPr>
        <p:txBody>
          <a:bodyPr>
            <a:normAutofit lnSpcReduction="10000"/>
          </a:bodyPr>
          <a:lstStyle/>
          <a:p>
            <a:pPr algn="just"/>
            <a:r>
              <a:rPr lang="fr-FR" sz="2800" dirty="0" smtClean="0">
                <a:solidFill>
                  <a:srgbClr val="FFFF00"/>
                </a:solidFill>
              </a:rPr>
              <a:t>Tutorat individualisé : un tuteur / un tutoré</a:t>
            </a:r>
          </a:p>
          <a:p>
            <a:pPr algn="just"/>
            <a:endParaRPr lang="fr-FR" sz="2800" dirty="0" smtClean="0">
              <a:solidFill>
                <a:srgbClr val="FFFF00"/>
              </a:solidFill>
            </a:endParaRPr>
          </a:p>
          <a:p>
            <a:pPr algn="just"/>
            <a:r>
              <a:rPr lang="fr-FR" sz="2800" dirty="0" smtClean="0">
                <a:solidFill>
                  <a:srgbClr val="FFFF00"/>
                </a:solidFill>
              </a:rPr>
              <a:t>Tutorat de groupe : un tuteur / deux ou plusieurs tutorés</a:t>
            </a:r>
          </a:p>
          <a:p>
            <a:pPr algn="just"/>
            <a:endParaRPr lang="fr-FR" sz="2800" dirty="0" smtClean="0">
              <a:solidFill>
                <a:srgbClr val="FFFF00"/>
              </a:solidFill>
            </a:endParaRPr>
          </a:p>
          <a:p>
            <a:pPr algn="just"/>
            <a:r>
              <a:rPr lang="fr-FR" sz="2800" dirty="0" smtClean="0">
                <a:solidFill>
                  <a:srgbClr val="FFFF00"/>
                </a:solidFill>
              </a:rPr>
              <a:t>Tutorat  collectif : plusieurs tuteurs / plusieurs tutorés (« technique du garçon de café »)</a:t>
            </a:r>
          </a:p>
          <a:p>
            <a:pPr algn="just"/>
            <a:endParaRPr lang="fr-FR" sz="2800" dirty="0" smtClean="0">
              <a:solidFill>
                <a:srgbClr val="FFFF00"/>
              </a:solidFill>
            </a:endParaRPr>
          </a:p>
          <a:p>
            <a:pPr algn="just"/>
            <a:r>
              <a:rPr lang="fr-FR" sz="2800" dirty="0" smtClean="0">
                <a:solidFill>
                  <a:srgbClr val="FFFF00"/>
                </a:solidFill>
              </a:rPr>
              <a:t>Tutorat spécifique : d’accueil, d’accompagnement, méthodologique …</a:t>
            </a:r>
          </a:p>
          <a:p>
            <a:pPr algn="just"/>
            <a:endParaRPr lang="fr-FR" sz="2800" dirty="0" smtClean="0">
              <a:solidFill>
                <a:srgbClr val="FFFF00"/>
              </a:solidFill>
            </a:endParaRPr>
          </a:p>
          <a:p>
            <a:pPr algn="just"/>
            <a:endParaRPr lang="fr-FR" sz="2800" dirty="0" smtClean="0">
              <a:solidFill>
                <a:srgbClr val="FFFF00"/>
              </a:solidFill>
            </a:endParaRPr>
          </a:p>
          <a:p>
            <a:pPr algn="just"/>
            <a:endParaRPr lang="fr-FR" sz="2400" dirty="0" smtClean="0">
              <a:solidFill>
                <a:srgbClr val="FFFF00"/>
              </a:solidFill>
            </a:endParaRPr>
          </a:p>
          <a:p>
            <a:pPr algn="just"/>
            <a:endParaRPr lang="fr-FR" sz="2400" dirty="0" smtClean="0">
              <a:solidFill>
                <a:srgbClr val="FFFF00"/>
              </a:solidFill>
            </a:endParaRPr>
          </a:p>
          <a:p>
            <a:pPr algn="just"/>
            <a:endParaRPr lang="fr-FR" sz="3600" dirty="0" smtClean="0">
              <a:solidFill>
                <a:srgbClr val="FFFF00"/>
              </a:solidFill>
            </a:endParaRP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936104"/>
          </a:xfrm>
        </p:spPr>
        <p:txBody>
          <a:bodyPr>
            <a:normAutofit/>
          </a:bodyPr>
          <a:lstStyle/>
          <a:p>
            <a:r>
              <a:rPr lang="fr-FR" sz="4000" u="sng" dirty="0" smtClean="0">
                <a:solidFill>
                  <a:srgbClr val="FFFF00"/>
                </a:solidFill>
              </a:rPr>
              <a:t>Plan de l’intervention</a:t>
            </a:r>
            <a:r>
              <a:rPr lang="fr-FR" sz="4000" dirty="0" smtClean="0">
                <a:solidFill>
                  <a:srgbClr val="FFFF00"/>
                </a:solidFill>
              </a:rPr>
              <a:t> :</a:t>
            </a:r>
            <a:endParaRPr lang="fr-FR" sz="4000" dirty="0">
              <a:solidFill>
                <a:srgbClr val="FFFF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20480"/>
          </a:xfrm>
        </p:spPr>
        <p:txBody>
          <a:bodyPr>
            <a:norm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fr-FR" dirty="0" smtClean="0">
                <a:solidFill>
                  <a:srgbClr val="FFFF00"/>
                </a:solidFill>
              </a:rPr>
              <a:t>Origines et définition du tutorat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fr-FR" dirty="0" smtClean="0">
                <a:solidFill>
                  <a:srgbClr val="FFFF00"/>
                </a:solidFill>
              </a:rPr>
              <a:t>Son apparition dans l’enseignement supérieur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fr-FR" dirty="0" smtClean="0">
                <a:solidFill>
                  <a:srgbClr val="FFFF00"/>
                </a:solidFill>
              </a:rPr>
              <a:t>L’association tuteur/tutoré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fr-FR" dirty="0" smtClean="0">
                <a:solidFill>
                  <a:srgbClr val="FFFF00"/>
                </a:solidFill>
              </a:rPr>
              <a:t>La diversité des dispositifs possibles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fr-FR" dirty="0" smtClean="0">
                <a:solidFill>
                  <a:srgbClr val="FFFF00"/>
                </a:solidFill>
              </a:rPr>
              <a:t>Les différents types de tuteurs, l’expérience des tuteurs, l’expérience des tutorés …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fr-FR" dirty="0" smtClean="0">
                <a:solidFill>
                  <a:srgbClr val="FFFF00"/>
                </a:solidFill>
              </a:rPr>
              <a:t>Quelques notions : l’effet-tuteur/l’effet-tutoré …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fr-FR" dirty="0" smtClean="0">
                <a:solidFill>
                  <a:srgbClr val="FFFF00"/>
                </a:solidFill>
              </a:rPr>
              <a:t>Pour conclure … / références bibliographiques</a:t>
            </a:r>
            <a:endParaRPr lang="fr-FR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Autofit/>
          </a:bodyPr>
          <a:lstStyle/>
          <a:p>
            <a:r>
              <a:rPr lang="fr-FR" sz="4400" dirty="0" smtClean="0">
                <a:solidFill>
                  <a:srgbClr val="FFFF00"/>
                </a:solidFill>
              </a:rPr>
              <a:t>D’autres dispositifs possibles …</a:t>
            </a:r>
            <a:endParaRPr lang="fr-FR" sz="4400" dirty="0">
              <a:solidFill>
                <a:srgbClr val="FFFF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407768"/>
          </a:xfrm>
        </p:spPr>
        <p:txBody>
          <a:bodyPr>
            <a:normAutofit fontScale="85000" lnSpcReduction="20000"/>
          </a:bodyPr>
          <a:lstStyle/>
          <a:p>
            <a:r>
              <a:rPr lang="fr-FR" dirty="0" smtClean="0">
                <a:solidFill>
                  <a:srgbClr val="FFFF00"/>
                </a:solidFill>
              </a:rPr>
              <a:t>Le Kiosque du tutorat  </a:t>
            </a:r>
            <a:r>
              <a:rPr lang="fr-FR" dirty="0" smtClean="0">
                <a:solidFill>
                  <a:srgbClr val="FFFF00"/>
                </a:solidFill>
                <a:sym typeface="Wingdings" pitchFamily="2" charset="2"/>
              </a:rPr>
              <a:t> « Système des rendez-vous »</a:t>
            </a:r>
          </a:p>
          <a:p>
            <a:endParaRPr lang="fr-FR" dirty="0" smtClean="0">
              <a:solidFill>
                <a:srgbClr val="FFFF00"/>
              </a:solidFill>
              <a:sym typeface="Wingdings" pitchFamily="2" charset="2"/>
            </a:endParaRPr>
          </a:p>
          <a:p>
            <a:pPr algn="just"/>
            <a:r>
              <a:rPr lang="fr-FR" dirty="0" smtClean="0">
                <a:solidFill>
                  <a:srgbClr val="FFFF00"/>
                </a:solidFill>
                <a:sym typeface="Wingdings" pitchFamily="2" charset="2"/>
              </a:rPr>
              <a:t>Le tutorat d’accompagnement  </a:t>
            </a:r>
            <a:r>
              <a:rPr lang="fr-FR" dirty="0" smtClean="0">
                <a:solidFill>
                  <a:srgbClr val="FFFF00"/>
                </a:solidFill>
              </a:rPr>
              <a:t>démarche qui consiste « à se joindre à quelqu’un / pour aller où il va / en même temps que lui » (Paul, 2007, p. 126).</a:t>
            </a:r>
            <a:endParaRPr lang="fr-FR" dirty="0" smtClean="0">
              <a:solidFill>
                <a:srgbClr val="FFFF00"/>
              </a:solidFill>
              <a:sym typeface="Wingdings" pitchFamily="2" charset="2"/>
            </a:endParaRPr>
          </a:p>
          <a:p>
            <a:pPr algn="just"/>
            <a:endParaRPr lang="fr-FR" dirty="0" smtClean="0">
              <a:solidFill>
                <a:srgbClr val="FFFF00"/>
              </a:solidFill>
              <a:sym typeface="Wingdings" pitchFamily="2" charset="2"/>
            </a:endParaRPr>
          </a:p>
          <a:p>
            <a:pPr algn="just"/>
            <a:r>
              <a:rPr lang="fr-FR" dirty="0" smtClean="0">
                <a:solidFill>
                  <a:srgbClr val="FFFF00"/>
                </a:solidFill>
                <a:sym typeface="Wingdings" pitchFamily="2" charset="2"/>
              </a:rPr>
              <a:t>Ces dispositifs sont mis en œuvre  </a:t>
            </a:r>
            <a:r>
              <a:rPr lang="fr-FR" u="sng" dirty="0" smtClean="0">
                <a:solidFill>
                  <a:srgbClr val="FFFF00"/>
                </a:solidFill>
                <a:sym typeface="Wingdings" pitchFamily="2" charset="2"/>
              </a:rPr>
              <a:t>en présentiel</a:t>
            </a:r>
            <a:r>
              <a:rPr lang="fr-FR" dirty="0" smtClean="0">
                <a:solidFill>
                  <a:srgbClr val="FFFF00"/>
                </a:solidFill>
                <a:sym typeface="Wingdings" pitchFamily="2" charset="2"/>
              </a:rPr>
              <a:t> mais ils fonctionnent aussi </a:t>
            </a:r>
            <a:r>
              <a:rPr lang="fr-FR" u="sng" dirty="0" smtClean="0">
                <a:solidFill>
                  <a:srgbClr val="FFFF00"/>
                </a:solidFill>
                <a:sym typeface="Wingdings" pitchFamily="2" charset="2"/>
              </a:rPr>
              <a:t>à distance</a:t>
            </a:r>
            <a:r>
              <a:rPr lang="fr-FR" dirty="0" smtClean="0">
                <a:solidFill>
                  <a:srgbClr val="FFFF00"/>
                </a:solidFill>
                <a:sym typeface="Wingdings" pitchFamily="2" charset="2"/>
              </a:rPr>
              <a:t> avec les TIC (plateforme numérique, forum, </a:t>
            </a:r>
            <a:r>
              <a:rPr lang="fr-FR" i="1" dirty="0" smtClean="0">
                <a:solidFill>
                  <a:srgbClr val="FFFF00"/>
                </a:solidFill>
                <a:sym typeface="Wingdings" pitchFamily="2" charset="2"/>
              </a:rPr>
              <a:t>chat</a:t>
            </a:r>
            <a:r>
              <a:rPr lang="fr-FR" dirty="0" smtClean="0">
                <a:solidFill>
                  <a:srgbClr val="FFFF00"/>
                </a:solidFill>
                <a:sym typeface="Wingdings" pitchFamily="2" charset="2"/>
              </a:rPr>
              <a:t>, blog, messagerie électronique, réseautage social …) </a:t>
            </a:r>
          </a:p>
          <a:p>
            <a:pPr algn="just"/>
            <a:endParaRPr lang="fr-FR" dirty="0" smtClean="0">
              <a:solidFill>
                <a:srgbClr val="FFFF00"/>
              </a:solidFill>
              <a:sym typeface="Wingdings" pitchFamily="2" charset="2"/>
            </a:endParaRPr>
          </a:p>
          <a:p>
            <a:pPr algn="just"/>
            <a:r>
              <a:rPr lang="fr-FR" sz="3000" u="sng" dirty="0" smtClean="0">
                <a:solidFill>
                  <a:srgbClr val="FFFF00"/>
                </a:solidFill>
              </a:rPr>
              <a:t>Souplesse et flexibilité de la méthode</a:t>
            </a:r>
            <a:r>
              <a:rPr lang="fr-FR" sz="3000" dirty="0" smtClean="0">
                <a:solidFill>
                  <a:srgbClr val="FFFF00"/>
                </a:solidFill>
              </a:rPr>
              <a:t>, utilisations variées, à géométrie variable, adaptable à tout moment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fr-FR" sz="3600" u="sng" dirty="0" smtClean="0">
                <a:solidFill>
                  <a:srgbClr val="FFFF00"/>
                </a:solidFill>
              </a:rPr>
              <a:t>Différents types d’interventions tutorales</a:t>
            </a:r>
            <a:r>
              <a:rPr lang="fr-FR" sz="3600" dirty="0" smtClean="0">
                <a:solidFill>
                  <a:srgbClr val="FFFF00"/>
                </a:solidFill>
              </a:rPr>
              <a:t> :</a:t>
            </a:r>
            <a:endParaRPr lang="fr-FR" sz="3600" dirty="0">
              <a:solidFill>
                <a:srgbClr val="FFFF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411973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fr-FR" dirty="0" smtClean="0">
                <a:solidFill>
                  <a:srgbClr val="FFFF00"/>
                </a:solidFill>
              </a:rPr>
              <a:t>Le « tuteur proactif »  : « Il guide pas à pas les démarches de l’apprenant de manière à éviter qu’il ne commette des erreurs » (</a:t>
            </a:r>
            <a:r>
              <a:rPr lang="fr-FR" dirty="0" err="1" smtClean="0">
                <a:solidFill>
                  <a:srgbClr val="FFFF00"/>
                </a:solidFill>
              </a:rPr>
              <a:t>Crahay</a:t>
            </a:r>
            <a:r>
              <a:rPr lang="fr-FR" dirty="0" smtClean="0">
                <a:solidFill>
                  <a:srgbClr val="FFFF00"/>
                </a:solidFill>
              </a:rPr>
              <a:t> </a:t>
            </a:r>
            <a:r>
              <a:rPr lang="fr-FR" i="1" dirty="0" smtClean="0">
                <a:solidFill>
                  <a:srgbClr val="FFFF00"/>
                </a:solidFill>
              </a:rPr>
              <a:t>et al.</a:t>
            </a:r>
            <a:r>
              <a:rPr lang="fr-FR" dirty="0" smtClean="0">
                <a:solidFill>
                  <a:srgbClr val="FFFF00"/>
                </a:solidFill>
              </a:rPr>
              <a:t>, 2001, p. 135).</a:t>
            </a:r>
          </a:p>
          <a:p>
            <a:pPr algn="just"/>
            <a:endParaRPr lang="fr-FR" dirty="0" smtClean="0">
              <a:solidFill>
                <a:srgbClr val="FFFF00"/>
              </a:solidFill>
            </a:endParaRPr>
          </a:p>
          <a:p>
            <a:pPr algn="just"/>
            <a:r>
              <a:rPr lang="fr-FR" dirty="0" smtClean="0">
                <a:solidFill>
                  <a:srgbClr val="FFFF00"/>
                </a:solidFill>
              </a:rPr>
              <a:t>Le « tuteur interactif » : Il privilégie l’échange , le partage des idées avec son ou ses tutorés. </a:t>
            </a:r>
          </a:p>
          <a:p>
            <a:pPr algn="just"/>
            <a:endParaRPr lang="fr-FR" dirty="0" smtClean="0">
              <a:solidFill>
                <a:srgbClr val="FFFF00"/>
              </a:solidFill>
            </a:endParaRPr>
          </a:p>
          <a:p>
            <a:pPr algn="just"/>
            <a:r>
              <a:rPr lang="fr-FR" dirty="0" smtClean="0">
                <a:solidFill>
                  <a:srgbClr val="FFFF00"/>
                </a:solidFill>
              </a:rPr>
              <a:t>Le « tuteur réactif ou rétroactif »  : « Réagissant aux erreurs de son partenaire (le tutoré) et/ou à ses questions, celui qui sait (le tuteur) fournit une explication » (</a:t>
            </a:r>
            <a:r>
              <a:rPr lang="fr-FR" dirty="0" err="1" smtClean="0">
                <a:solidFill>
                  <a:srgbClr val="FFFF00"/>
                </a:solidFill>
              </a:rPr>
              <a:t>Crahay</a:t>
            </a:r>
            <a:r>
              <a:rPr lang="fr-FR" dirty="0" smtClean="0">
                <a:solidFill>
                  <a:srgbClr val="FFFF00"/>
                </a:solidFill>
              </a:rPr>
              <a:t> </a:t>
            </a:r>
            <a:r>
              <a:rPr lang="fr-FR" i="1" dirty="0" smtClean="0">
                <a:solidFill>
                  <a:srgbClr val="FFFF00"/>
                </a:solidFill>
              </a:rPr>
              <a:t>et al.</a:t>
            </a:r>
            <a:r>
              <a:rPr lang="fr-FR" dirty="0" smtClean="0">
                <a:solidFill>
                  <a:srgbClr val="FFFF00"/>
                </a:solidFill>
              </a:rPr>
              <a:t>, 2001, p. 135)  </a:t>
            </a:r>
            <a:endParaRPr lang="fr-FR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11560" y="476672"/>
            <a:ext cx="7851648" cy="1152128"/>
          </a:xfrm>
        </p:spPr>
        <p:txBody>
          <a:bodyPr>
            <a:normAutofit/>
          </a:bodyPr>
          <a:lstStyle/>
          <a:p>
            <a:pPr algn="ctr"/>
            <a:r>
              <a:rPr lang="fr-FR" sz="3600" b="0" dirty="0" smtClean="0">
                <a:solidFill>
                  <a:srgbClr val="FFFF00"/>
                </a:solidFill>
              </a:rPr>
              <a:t>« Efficacité » des tuteurs :</a:t>
            </a:r>
            <a:endParaRPr lang="fr-FR" sz="3600" b="0" dirty="0">
              <a:solidFill>
                <a:srgbClr val="FFFF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3400" y="2492896"/>
            <a:ext cx="7854696" cy="396044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fr-FR" sz="3600" u="sng" dirty="0" smtClean="0">
                <a:solidFill>
                  <a:srgbClr val="FFFF00"/>
                </a:solidFill>
              </a:rPr>
              <a:t>En présentiel</a:t>
            </a:r>
            <a:r>
              <a:rPr lang="fr-FR" sz="3600" dirty="0" smtClean="0">
                <a:solidFill>
                  <a:srgbClr val="FFFF00"/>
                </a:solidFill>
              </a:rPr>
              <a:t> : supériorité des tuteurs réactifs (Webb, 1989, 1991) </a:t>
            </a:r>
          </a:p>
          <a:p>
            <a:pPr algn="just"/>
            <a:r>
              <a:rPr lang="fr-FR" sz="3600" dirty="0" smtClean="0">
                <a:solidFill>
                  <a:srgbClr val="FFFF00"/>
                </a:solidFill>
                <a:sym typeface="Wingdings" pitchFamily="2" charset="2"/>
              </a:rPr>
              <a:t> Suite à des demandes d’aide précises</a:t>
            </a:r>
            <a:endParaRPr lang="fr-FR" sz="3600" dirty="0" smtClean="0">
              <a:solidFill>
                <a:srgbClr val="FFFF00"/>
              </a:solidFill>
            </a:endParaRPr>
          </a:p>
          <a:p>
            <a:pPr algn="just"/>
            <a:endParaRPr lang="fr-FR" sz="3600" dirty="0" smtClean="0">
              <a:solidFill>
                <a:srgbClr val="FFFF00"/>
              </a:solidFill>
            </a:endParaRPr>
          </a:p>
          <a:p>
            <a:pPr algn="just"/>
            <a:r>
              <a:rPr lang="fr-FR" sz="3600" u="sng" dirty="0" smtClean="0">
                <a:solidFill>
                  <a:srgbClr val="FFFF00"/>
                </a:solidFill>
              </a:rPr>
              <a:t>À distance</a:t>
            </a:r>
            <a:r>
              <a:rPr lang="fr-FR" sz="3600" dirty="0" smtClean="0">
                <a:solidFill>
                  <a:srgbClr val="FFFF00"/>
                </a:solidFill>
              </a:rPr>
              <a:t> : supériorité des tuteurs proactifs (Quintin, 2008 ; </a:t>
            </a:r>
            <a:r>
              <a:rPr lang="fr-FR" sz="3600" dirty="0" err="1" smtClean="0">
                <a:solidFill>
                  <a:srgbClr val="FFFF00"/>
                </a:solidFill>
              </a:rPr>
              <a:t>Depover</a:t>
            </a:r>
            <a:r>
              <a:rPr lang="fr-FR" sz="3600" dirty="0" smtClean="0">
                <a:solidFill>
                  <a:srgbClr val="FFFF00"/>
                </a:solidFill>
              </a:rPr>
              <a:t> et Quintin, 2011) </a:t>
            </a:r>
          </a:p>
          <a:p>
            <a:pPr algn="just"/>
            <a:r>
              <a:rPr lang="fr-FR" sz="3600" dirty="0" smtClean="0">
                <a:solidFill>
                  <a:srgbClr val="FFFF00"/>
                </a:solidFill>
                <a:sym typeface="Wingdings" pitchFamily="2" charset="2"/>
              </a:rPr>
              <a:t> </a:t>
            </a:r>
            <a:r>
              <a:rPr lang="fr-FR" sz="3600" dirty="0" smtClean="0">
                <a:solidFill>
                  <a:srgbClr val="FFFF00"/>
                </a:solidFill>
              </a:rPr>
              <a:t>encouragements, feedbacks positifs </a:t>
            </a:r>
            <a:endParaRPr lang="fr-FR" sz="3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11560" y="1268760"/>
            <a:ext cx="7773488" cy="1296144"/>
          </a:xfrm>
        </p:spPr>
        <p:txBody>
          <a:bodyPr>
            <a:normAutofit fontScale="90000"/>
          </a:bodyPr>
          <a:lstStyle/>
          <a:p>
            <a:pPr algn="l"/>
            <a:r>
              <a:rPr lang="fr-FR" sz="4000" dirty="0" smtClean="0">
                <a:solidFill>
                  <a:srgbClr val="FFFF00"/>
                </a:solidFill>
              </a:rPr>
              <a:t/>
            </a:r>
            <a:br>
              <a:rPr lang="fr-FR" sz="4000" dirty="0" smtClean="0">
                <a:solidFill>
                  <a:srgbClr val="FFFF00"/>
                </a:solidFill>
              </a:rPr>
            </a:br>
            <a:r>
              <a:rPr lang="fr-FR" sz="4000" dirty="0" smtClean="0">
                <a:solidFill>
                  <a:srgbClr val="FFFF00"/>
                </a:solidFill>
              </a:rPr>
              <a:t> </a:t>
            </a:r>
            <a:r>
              <a:rPr lang="fr-FR" sz="6000" dirty="0" smtClean="0">
                <a:solidFill>
                  <a:srgbClr val="FFFF00"/>
                </a:solidFill>
              </a:rPr>
              <a:t/>
            </a:r>
            <a:br>
              <a:rPr lang="fr-FR" sz="6000" dirty="0" smtClean="0">
                <a:solidFill>
                  <a:srgbClr val="FFFF00"/>
                </a:solidFill>
              </a:rPr>
            </a:br>
            <a:r>
              <a:rPr lang="fr-FR" sz="6000" dirty="0" smtClean="0"/>
              <a:t/>
            </a:r>
            <a:br>
              <a:rPr lang="fr-FR" sz="6000" dirty="0" smtClean="0"/>
            </a:br>
            <a:r>
              <a:rPr lang="fr-FR" sz="3600" b="0" u="sng" dirty="0" smtClean="0">
                <a:solidFill>
                  <a:srgbClr val="FFFF00"/>
                </a:solidFill>
              </a:rPr>
              <a:t>Les dispositifs hybrides</a:t>
            </a:r>
            <a:r>
              <a:rPr lang="fr-FR" sz="3600" b="0" dirty="0" smtClean="0">
                <a:solidFill>
                  <a:srgbClr val="FFFF00"/>
                </a:solidFill>
              </a:rPr>
              <a:t> (</a:t>
            </a:r>
            <a:r>
              <a:rPr lang="fr-FR" sz="3600" b="0" i="1" dirty="0" smtClean="0">
                <a:solidFill>
                  <a:srgbClr val="FFFF00"/>
                </a:solidFill>
              </a:rPr>
              <a:t>tutorat vintage</a:t>
            </a:r>
            <a:r>
              <a:rPr lang="fr-FR" sz="3600" b="0" dirty="0" smtClean="0">
                <a:solidFill>
                  <a:srgbClr val="FFFF00"/>
                </a:solidFill>
              </a:rPr>
              <a:t>) : </a:t>
            </a:r>
            <a:r>
              <a:rPr lang="fr-FR" sz="6600" dirty="0" smtClean="0">
                <a:solidFill>
                  <a:srgbClr val="FFFF00"/>
                </a:solidFill>
              </a:rPr>
              <a:t/>
            </a:r>
            <a:br>
              <a:rPr lang="fr-FR" sz="6600" dirty="0" smtClean="0">
                <a:solidFill>
                  <a:srgbClr val="FFFF00"/>
                </a:solidFill>
              </a:rPr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3400" y="2132856"/>
            <a:ext cx="7854696" cy="4320480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Arial" pitchFamily="34" charset="0"/>
              <a:buChar char="•"/>
            </a:pPr>
            <a:endParaRPr lang="fr-FR" sz="2000" dirty="0" smtClean="0">
              <a:solidFill>
                <a:srgbClr val="FFFF00"/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fr-FR" sz="2000" dirty="0" smtClean="0">
                <a:solidFill>
                  <a:srgbClr val="FFFF00"/>
                </a:solidFill>
                <a:sym typeface="Wingdings" pitchFamily="2" charset="2"/>
              </a:rPr>
              <a:t>  </a:t>
            </a:r>
            <a:r>
              <a:rPr lang="fr-FR" sz="2000" dirty="0" smtClean="0">
                <a:solidFill>
                  <a:srgbClr val="FFFF00"/>
                </a:solidFill>
              </a:rPr>
              <a:t>Association entre tutorat en présentiel et tutorat à distance (</a:t>
            </a:r>
            <a:r>
              <a:rPr lang="fr-FR" sz="2000" dirty="0" err="1" smtClean="0">
                <a:solidFill>
                  <a:srgbClr val="FFFF00"/>
                </a:solidFill>
              </a:rPr>
              <a:t>Peraya</a:t>
            </a:r>
            <a:r>
              <a:rPr lang="fr-FR" sz="2000" dirty="0" smtClean="0">
                <a:solidFill>
                  <a:srgbClr val="FFFF00"/>
                </a:solidFill>
              </a:rPr>
              <a:t>, Charlier et </a:t>
            </a:r>
            <a:r>
              <a:rPr lang="fr-FR" sz="2000" dirty="0" err="1" smtClean="0">
                <a:solidFill>
                  <a:srgbClr val="FFFF00"/>
                </a:solidFill>
              </a:rPr>
              <a:t>Deschryver</a:t>
            </a:r>
            <a:r>
              <a:rPr lang="fr-FR" sz="2000" dirty="0" smtClean="0">
                <a:solidFill>
                  <a:srgbClr val="FFFF00"/>
                </a:solidFill>
              </a:rPr>
              <a:t>, 2014) = « </a:t>
            </a:r>
            <a:r>
              <a:rPr lang="fr-FR" sz="2000" dirty="0" err="1" smtClean="0">
                <a:solidFill>
                  <a:srgbClr val="FFFF00"/>
                </a:solidFill>
              </a:rPr>
              <a:t>Blended</a:t>
            </a:r>
            <a:r>
              <a:rPr lang="fr-FR" sz="2000" dirty="0" smtClean="0">
                <a:solidFill>
                  <a:srgbClr val="FFFF00"/>
                </a:solidFill>
              </a:rPr>
              <a:t> Learning » (Lim, 2002 ; </a:t>
            </a:r>
            <a:r>
              <a:rPr lang="fr-FR" sz="2000" dirty="0" err="1" smtClean="0">
                <a:solidFill>
                  <a:srgbClr val="FFFF00"/>
                </a:solidFill>
              </a:rPr>
              <a:t>Osguthorpe</a:t>
            </a:r>
            <a:r>
              <a:rPr lang="fr-FR" sz="2000" dirty="0" smtClean="0">
                <a:solidFill>
                  <a:srgbClr val="FFFF00"/>
                </a:solidFill>
              </a:rPr>
              <a:t>, &amp; Graham, 2003)</a:t>
            </a:r>
            <a:endParaRPr lang="fr-FR" sz="2000" u="sng" dirty="0" smtClean="0">
              <a:solidFill>
                <a:srgbClr val="FFFF00"/>
              </a:solidFill>
            </a:endParaRPr>
          </a:p>
          <a:p>
            <a:pPr algn="just">
              <a:buFont typeface="Arial" pitchFamily="34" charset="0"/>
              <a:buChar char="•"/>
            </a:pPr>
            <a:endParaRPr lang="fr-FR" sz="2000" u="sng" dirty="0" smtClean="0">
              <a:solidFill>
                <a:srgbClr val="FFFF00"/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fr-FR" sz="2000" u="sng" dirty="0" smtClean="0">
                <a:solidFill>
                  <a:srgbClr val="FFFF00"/>
                </a:solidFill>
              </a:rPr>
              <a:t> En présentiel</a:t>
            </a:r>
            <a:r>
              <a:rPr lang="fr-FR" sz="2000" dirty="0" smtClean="0">
                <a:solidFill>
                  <a:srgbClr val="FFFF00"/>
                </a:solidFill>
              </a:rPr>
              <a:t>, les tuteurs (surtout proactifs) peuvent exercer un contrôle sur les tutorés, les rendre dépendants d’eux (Baudrit, 2007)</a:t>
            </a:r>
          </a:p>
          <a:p>
            <a:pPr algn="just"/>
            <a:r>
              <a:rPr lang="fr-FR" sz="2000" dirty="0" smtClean="0">
                <a:solidFill>
                  <a:srgbClr val="FFFF00"/>
                </a:solidFill>
                <a:sym typeface="Wingdings" pitchFamily="2" charset="2"/>
              </a:rPr>
              <a:t> d</a:t>
            </a:r>
            <a:r>
              <a:rPr lang="fr-FR" sz="2000" dirty="0" smtClean="0">
                <a:solidFill>
                  <a:srgbClr val="FFFF00"/>
                </a:solidFill>
              </a:rPr>
              <a:t>istance en présence (Baudrit, 2014)</a:t>
            </a:r>
          </a:p>
          <a:p>
            <a:pPr algn="just">
              <a:buFont typeface="Arial" pitchFamily="34" charset="0"/>
              <a:buChar char="•"/>
            </a:pPr>
            <a:endParaRPr lang="fr-FR" sz="2000" dirty="0" smtClean="0">
              <a:solidFill>
                <a:srgbClr val="FFFF00"/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fr-FR" sz="2000" u="sng" dirty="0" smtClean="0">
                <a:solidFill>
                  <a:srgbClr val="FFFF00"/>
                </a:solidFill>
              </a:rPr>
              <a:t> À distance</a:t>
            </a:r>
            <a:r>
              <a:rPr lang="fr-FR" sz="2000" dirty="0" smtClean="0">
                <a:solidFill>
                  <a:srgbClr val="FFFF00"/>
                </a:solidFill>
              </a:rPr>
              <a:t>,  les tutorés peuvent se sentir isolés et plus ou moins délaissés </a:t>
            </a:r>
            <a:r>
              <a:rPr lang="fr-FR" sz="1900" dirty="0" smtClean="0">
                <a:solidFill>
                  <a:srgbClr val="FFFF00"/>
                </a:solidFill>
              </a:rPr>
              <a:t>(Walker, Haddon, 2011)</a:t>
            </a:r>
          </a:p>
          <a:p>
            <a:pPr algn="just"/>
            <a:r>
              <a:rPr lang="fr-FR" sz="2000" dirty="0" smtClean="0">
                <a:solidFill>
                  <a:srgbClr val="FFFF00"/>
                </a:solidFill>
                <a:sym typeface="Wingdings" pitchFamily="2" charset="2"/>
              </a:rPr>
              <a:t> présence à distance (</a:t>
            </a:r>
            <a:r>
              <a:rPr lang="fr-FR" sz="2000" dirty="0" err="1" smtClean="0">
                <a:solidFill>
                  <a:srgbClr val="FFFF00"/>
                </a:solidFill>
                <a:sym typeface="Wingdings" pitchFamily="2" charset="2"/>
              </a:rPr>
              <a:t>Jézégou</a:t>
            </a:r>
            <a:r>
              <a:rPr lang="fr-FR" sz="2000" dirty="0" smtClean="0">
                <a:solidFill>
                  <a:srgbClr val="FFFF00"/>
                </a:solidFill>
                <a:sym typeface="Wingdings" pitchFamily="2" charset="2"/>
              </a:rPr>
              <a:t>, 2010)</a:t>
            </a:r>
            <a:endParaRPr lang="fr-FR" sz="2000" dirty="0" smtClean="0">
              <a:solidFill>
                <a:srgbClr val="FFFF00"/>
              </a:solidFill>
            </a:endParaRPr>
          </a:p>
          <a:p>
            <a:pPr algn="just">
              <a:buFont typeface="Arial" pitchFamily="34" charset="0"/>
              <a:buChar char="•"/>
            </a:pPr>
            <a:endParaRPr lang="fr-FR" sz="2000" dirty="0" smtClean="0">
              <a:solidFill>
                <a:srgbClr val="FFFF00"/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fr-FR" sz="2000" dirty="0" smtClean="0">
                <a:solidFill>
                  <a:srgbClr val="FFFF00"/>
                </a:solidFill>
              </a:rPr>
              <a:t> </a:t>
            </a:r>
            <a:r>
              <a:rPr lang="fr-FR" dirty="0" smtClean="0">
                <a:solidFill>
                  <a:srgbClr val="FFFF00"/>
                </a:solidFill>
              </a:rPr>
              <a:t>Ainsi, avantages et inconvénients respectifs des deux formes de tutorat peuvent se compenser réciproquement.</a:t>
            </a:r>
            <a:endParaRPr lang="fr-FR" dirty="0" smtClean="0">
              <a:solidFill>
                <a:srgbClr val="FF0000"/>
              </a:solidFill>
            </a:endParaRPr>
          </a:p>
          <a:p>
            <a:pPr algn="just"/>
            <a:endParaRPr lang="fr-FR" dirty="0" smtClean="0"/>
          </a:p>
          <a:p>
            <a:pPr algn="just"/>
            <a:endParaRPr lang="fr-FR" dirty="0" smtClean="0"/>
          </a:p>
          <a:p>
            <a:pPr algn="just"/>
            <a:endParaRPr lang="fr-FR" dirty="0" smtClean="0"/>
          </a:p>
          <a:p>
            <a:pPr algn="just"/>
            <a:endParaRPr lang="fr-FR" dirty="0" smtClean="0"/>
          </a:p>
        </p:txBody>
      </p:sp>
      <p:cxnSp>
        <p:nvCxnSpPr>
          <p:cNvPr id="5" name="Connecteur droit avec flèche 4"/>
          <p:cNvCxnSpPr/>
          <p:nvPr/>
        </p:nvCxnSpPr>
        <p:spPr>
          <a:xfrm>
            <a:off x="539552" y="1916832"/>
            <a:ext cx="144016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3400" y="620688"/>
            <a:ext cx="7851648" cy="1008112"/>
          </a:xfrm>
        </p:spPr>
        <p:txBody>
          <a:bodyPr>
            <a:normAutofit/>
          </a:bodyPr>
          <a:lstStyle/>
          <a:p>
            <a:pPr algn="just"/>
            <a:r>
              <a:rPr lang="fr-FR" sz="4000" u="sng" dirty="0" smtClean="0">
                <a:solidFill>
                  <a:srgbClr val="FFFF00"/>
                </a:solidFill>
              </a:rPr>
              <a:t>L’expérience en tant que tutoré</a:t>
            </a:r>
            <a:r>
              <a:rPr lang="fr-FR" sz="4000" dirty="0" smtClean="0">
                <a:solidFill>
                  <a:srgbClr val="FFFF00"/>
                </a:solidFill>
              </a:rPr>
              <a:t> :</a:t>
            </a:r>
            <a:endParaRPr lang="fr-FR" sz="40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3400" y="2348880"/>
            <a:ext cx="7854696" cy="3888432"/>
          </a:xfrm>
        </p:spPr>
        <p:txBody>
          <a:bodyPr>
            <a:normAutofit fontScale="77500" lnSpcReduction="20000"/>
          </a:bodyPr>
          <a:lstStyle/>
          <a:p>
            <a:pPr algn="just">
              <a:buFont typeface="Arial" pitchFamily="34" charset="0"/>
              <a:buChar char="•"/>
            </a:pPr>
            <a:r>
              <a:rPr lang="fr-FR" sz="2800" dirty="0" smtClean="0">
                <a:solidFill>
                  <a:srgbClr val="FFFF00"/>
                </a:solidFill>
              </a:rPr>
              <a:t> </a:t>
            </a:r>
            <a:r>
              <a:rPr lang="fr-FR" sz="2900" dirty="0" smtClean="0">
                <a:solidFill>
                  <a:srgbClr val="FFFF00"/>
                </a:solidFill>
              </a:rPr>
              <a:t>Avoir été tutoré, permet aussi de se faire une idée du rôle de tuteur, de son utilité. Le tutoré = un tuteur potentiel ?</a:t>
            </a:r>
          </a:p>
          <a:p>
            <a:pPr algn="just">
              <a:buFont typeface="Arial" pitchFamily="34" charset="0"/>
              <a:buChar char="•"/>
            </a:pPr>
            <a:endParaRPr lang="fr-FR" sz="2900" dirty="0" smtClean="0">
              <a:solidFill>
                <a:srgbClr val="FFFF00"/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fr-FR" sz="2900" dirty="0" smtClean="0">
                <a:solidFill>
                  <a:srgbClr val="FFFF00"/>
                </a:solidFill>
              </a:rPr>
              <a:t> « Il n’est pas interdit de voir dans un tutoré quelqu’un qui, un jour, exercera les fonctions de tuteur » (Baudrit, 2002, p. 148).</a:t>
            </a:r>
          </a:p>
          <a:p>
            <a:pPr algn="just"/>
            <a:endParaRPr lang="fr-FR" sz="2900" dirty="0" smtClean="0">
              <a:solidFill>
                <a:srgbClr val="FFFF00"/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fr-FR" sz="2900" dirty="0" smtClean="0">
                <a:solidFill>
                  <a:srgbClr val="FFFF00"/>
                </a:solidFill>
              </a:rPr>
              <a:t>… histoire, également, de rendre ce qui a été reçu</a:t>
            </a:r>
          </a:p>
          <a:p>
            <a:pPr algn="just"/>
            <a:r>
              <a:rPr lang="fr-FR" sz="2900" dirty="0" smtClean="0">
                <a:solidFill>
                  <a:srgbClr val="FFFF00"/>
                </a:solidFill>
              </a:rPr>
              <a:t>  </a:t>
            </a:r>
          </a:p>
          <a:p>
            <a:pPr algn="just"/>
            <a:r>
              <a:rPr lang="fr-FR" sz="2900" dirty="0" smtClean="0">
                <a:solidFill>
                  <a:srgbClr val="FFFF00"/>
                </a:solidFill>
                <a:sym typeface="Wingdings" pitchFamily="2" charset="2"/>
              </a:rPr>
              <a:t>   </a:t>
            </a:r>
            <a:r>
              <a:rPr lang="fr-FR" sz="2900" dirty="0" smtClean="0">
                <a:solidFill>
                  <a:srgbClr val="FFFF00"/>
                </a:solidFill>
              </a:rPr>
              <a:t>« La chaîne temporelle du don » (Godbout, 1992, p. 52).  </a:t>
            </a:r>
            <a:endParaRPr lang="fr-FR" sz="29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3" y="365127"/>
            <a:ext cx="8079374" cy="1983753"/>
          </a:xfrm>
        </p:spPr>
        <p:txBody>
          <a:bodyPr>
            <a:normAutofit/>
          </a:bodyPr>
          <a:lstStyle/>
          <a:p>
            <a:r>
              <a:rPr lang="fr-FR" sz="3200" dirty="0" smtClean="0">
                <a:solidFill>
                  <a:srgbClr val="FFFF00"/>
                </a:solidFill>
              </a:rPr>
              <a:t>Une autre caractéristique de l’intervention tutorale : l’effet-tuteur</a:t>
            </a:r>
            <a:endParaRPr lang="fr-FR" sz="3200" dirty="0">
              <a:solidFill>
                <a:srgbClr val="FFFF00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838200" y="2492896"/>
            <a:ext cx="8079377" cy="3490392"/>
          </a:xfrm>
        </p:spPr>
        <p:txBody>
          <a:bodyPr/>
          <a:lstStyle/>
          <a:p>
            <a:endParaRPr lang="fr-FR" dirty="0" smtClean="0"/>
          </a:p>
          <a:p>
            <a:r>
              <a:rPr lang="fr-FR" u="sng" dirty="0" smtClean="0">
                <a:solidFill>
                  <a:srgbClr val="FFFF00"/>
                </a:solidFill>
              </a:rPr>
              <a:t>Effet-tutoré</a:t>
            </a:r>
            <a:r>
              <a:rPr lang="fr-FR" dirty="0" smtClean="0">
                <a:solidFill>
                  <a:srgbClr val="FFFF00"/>
                </a:solidFill>
              </a:rPr>
              <a:t> = les acquisitions ou les apprentissages réalisés par la personne aidée lors de l’intervention tutorale.</a:t>
            </a:r>
          </a:p>
          <a:p>
            <a:endParaRPr lang="fr-FR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fr-FR" u="sng" dirty="0" smtClean="0">
                <a:solidFill>
                  <a:srgbClr val="FFFF00"/>
                </a:solidFill>
              </a:rPr>
              <a:t>Effet-tuteur</a:t>
            </a:r>
            <a:r>
              <a:rPr lang="fr-FR" dirty="0" smtClean="0">
                <a:solidFill>
                  <a:srgbClr val="FFFF00"/>
                </a:solidFill>
              </a:rPr>
              <a:t> = les acquisitions ou les apprentissages effectués par la personne aidante suite à la même intervention tutorale.</a:t>
            </a:r>
          </a:p>
          <a:p>
            <a:endParaRPr lang="fr-FR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A6CEA-6C7D-4077-A9AA-DDB765BD5E94}" type="slidenum">
              <a:rPr lang="fr-FR" smtClean="0"/>
              <a:pPr/>
              <a:t>25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5472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440160"/>
          </a:xfrm>
        </p:spPr>
        <p:txBody>
          <a:bodyPr>
            <a:noAutofit/>
          </a:bodyPr>
          <a:lstStyle/>
          <a:p>
            <a:pPr algn="just"/>
            <a:r>
              <a:rPr lang="fr-FR" sz="3200" u="sng" dirty="0" smtClean="0">
                <a:solidFill>
                  <a:srgbClr val="FFFF00"/>
                </a:solidFill>
              </a:rPr>
              <a:t>L’effet-tuteur</a:t>
            </a:r>
            <a:r>
              <a:rPr lang="fr-FR" sz="3200" dirty="0" smtClean="0">
                <a:solidFill>
                  <a:srgbClr val="FFFF00"/>
                </a:solidFill>
              </a:rPr>
              <a:t> : « Learning </a:t>
            </a:r>
            <a:r>
              <a:rPr lang="fr-FR" sz="3200" dirty="0" err="1" smtClean="0">
                <a:solidFill>
                  <a:srgbClr val="FFFF00"/>
                </a:solidFill>
              </a:rPr>
              <a:t>through</a:t>
            </a:r>
            <a:r>
              <a:rPr lang="fr-FR" sz="3200" dirty="0" smtClean="0">
                <a:solidFill>
                  <a:srgbClr val="FFFF00"/>
                </a:solidFill>
              </a:rPr>
              <a:t> </a:t>
            </a:r>
            <a:r>
              <a:rPr lang="fr-FR" sz="3200" dirty="0" err="1" smtClean="0">
                <a:solidFill>
                  <a:srgbClr val="FFFF00"/>
                </a:solidFill>
              </a:rPr>
              <a:t>teaching</a:t>
            </a:r>
            <a:r>
              <a:rPr lang="fr-FR" sz="3200" dirty="0" smtClean="0">
                <a:solidFill>
                  <a:srgbClr val="FFFF00"/>
                </a:solidFill>
              </a:rPr>
              <a:t> » (</a:t>
            </a:r>
            <a:r>
              <a:rPr lang="en-US" sz="3200" dirty="0" smtClean="0">
                <a:solidFill>
                  <a:srgbClr val="FFFF00"/>
                </a:solidFill>
              </a:rPr>
              <a:t>Gartner, </a:t>
            </a:r>
            <a:r>
              <a:rPr lang="en-US" sz="3200" dirty="0" err="1" smtClean="0">
                <a:solidFill>
                  <a:srgbClr val="FFFF00"/>
                </a:solidFill>
              </a:rPr>
              <a:t>Kolher</a:t>
            </a:r>
            <a:r>
              <a:rPr lang="en-US" sz="3200" dirty="0" smtClean="0">
                <a:solidFill>
                  <a:srgbClr val="FFFF00"/>
                </a:solidFill>
              </a:rPr>
              <a:t> &amp; </a:t>
            </a:r>
            <a:r>
              <a:rPr lang="en-US" sz="3200" dirty="0" err="1" smtClean="0">
                <a:solidFill>
                  <a:srgbClr val="FFFF00"/>
                </a:solidFill>
              </a:rPr>
              <a:t>Riessman</a:t>
            </a:r>
            <a:r>
              <a:rPr lang="en-US" sz="3200" dirty="0" smtClean="0">
                <a:solidFill>
                  <a:srgbClr val="FFFF00"/>
                </a:solidFill>
              </a:rPr>
              <a:t>, 1973)</a:t>
            </a:r>
            <a:endParaRPr lang="fr-FR" sz="3200" dirty="0">
              <a:solidFill>
                <a:srgbClr val="FFFF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2564904"/>
            <a:ext cx="8229600" cy="3759696"/>
          </a:xfrm>
        </p:spPr>
        <p:txBody>
          <a:bodyPr>
            <a:normAutofit fontScale="92500"/>
          </a:bodyPr>
          <a:lstStyle/>
          <a:p>
            <a:pPr algn="just">
              <a:buFont typeface="Arial" pitchFamily="34" charset="0"/>
              <a:buChar char="•"/>
            </a:pPr>
            <a:endParaRPr lang="fr-FR" dirty="0" smtClean="0">
              <a:solidFill>
                <a:srgbClr val="FFFF00"/>
              </a:solidFill>
            </a:endParaRPr>
          </a:p>
          <a:p>
            <a:pPr algn="just"/>
            <a:r>
              <a:rPr lang="fr-FR" dirty="0" smtClean="0">
                <a:solidFill>
                  <a:srgbClr val="FFFF00"/>
                </a:solidFill>
              </a:rPr>
              <a:t>Le fait d’aider quelqu’un, de soutenir quelqu’un dans ses apprentissages, amène la personne à mettre au clair ses propres connaissances ou savoirs, à mieux les structurer. En général, il s’agit d’un </a:t>
            </a:r>
            <a:r>
              <a:rPr lang="fr-FR" u="sng" dirty="0" smtClean="0">
                <a:solidFill>
                  <a:srgbClr val="FFFF00"/>
                </a:solidFill>
              </a:rPr>
              <a:t>effet différé</a:t>
            </a:r>
            <a:r>
              <a:rPr lang="fr-FR" dirty="0" smtClean="0">
                <a:solidFill>
                  <a:srgbClr val="FFFF00"/>
                </a:solidFill>
              </a:rPr>
              <a:t> (</a:t>
            </a:r>
            <a:r>
              <a:rPr lang="fr-FR" dirty="0" err="1" smtClean="0">
                <a:solidFill>
                  <a:srgbClr val="FFFF00"/>
                </a:solidFill>
              </a:rPr>
              <a:t>Cloward</a:t>
            </a:r>
            <a:r>
              <a:rPr lang="fr-FR" dirty="0" smtClean="0">
                <a:solidFill>
                  <a:srgbClr val="FFFF00"/>
                </a:solidFill>
              </a:rPr>
              <a:t>,  1967) …</a:t>
            </a:r>
          </a:p>
          <a:p>
            <a:pPr algn="just">
              <a:buNone/>
            </a:pPr>
            <a:endParaRPr lang="fr-FR" dirty="0" smtClean="0">
              <a:solidFill>
                <a:srgbClr val="FFFF00"/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fr-FR" dirty="0" smtClean="0">
                <a:solidFill>
                  <a:srgbClr val="FFFF00"/>
                </a:solidFill>
              </a:rPr>
              <a:t>… en ce sens, indirectement le tutoré donne l’occasion à son tuteur de progresser = « enseignement mutuel » le bien nommé.</a:t>
            </a:r>
          </a:p>
          <a:p>
            <a:pPr algn="just">
              <a:buFont typeface="Arial" pitchFamily="34" charset="0"/>
              <a:buChar char="•"/>
            </a:pPr>
            <a:endParaRPr lang="fr-FR" dirty="0" smtClean="0">
              <a:solidFill>
                <a:srgbClr val="FFFF00"/>
              </a:solidFill>
            </a:endParaRPr>
          </a:p>
          <a:p>
            <a:pPr algn="just">
              <a:buNone/>
            </a:pPr>
            <a:endParaRPr lang="fr-FR" dirty="0" smtClean="0">
              <a:solidFill>
                <a:srgbClr val="FFFF00"/>
              </a:solidFill>
            </a:endParaRPr>
          </a:p>
          <a:p>
            <a:pPr algn="just">
              <a:buNone/>
            </a:pPr>
            <a:endParaRPr lang="fr-FR" dirty="0" smtClean="0">
              <a:solidFill>
                <a:srgbClr val="FFFF00"/>
              </a:solidFill>
            </a:endParaRPr>
          </a:p>
          <a:p>
            <a:pPr algn="just"/>
            <a:endParaRPr lang="fr-FR" dirty="0" smtClean="0">
              <a:solidFill>
                <a:srgbClr val="FFFF00"/>
              </a:solidFill>
            </a:endParaRPr>
          </a:p>
          <a:p>
            <a:pPr algn="just"/>
            <a:endParaRPr lang="fr-FR" dirty="0" smtClean="0">
              <a:solidFill>
                <a:srgbClr val="FFFF00"/>
              </a:solidFill>
            </a:endParaRP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1560" y="548680"/>
            <a:ext cx="8013576" cy="1152128"/>
          </a:xfrm>
        </p:spPr>
        <p:txBody>
          <a:bodyPr>
            <a:noAutofit/>
          </a:bodyPr>
          <a:lstStyle/>
          <a:p>
            <a:r>
              <a:rPr lang="fr-FR" sz="4000" dirty="0" smtClean="0">
                <a:solidFill>
                  <a:srgbClr val="FFFF00"/>
                </a:solidFill>
              </a:rPr>
              <a:t>Quelques idées, suggestions ou conseils ….</a:t>
            </a:r>
            <a:r>
              <a:rPr lang="fr-FR" sz="4000" dirty="0" smtClean="0"/>
              <a:t> </a:t>
            </a:r>
            <a:endParaRPr lang="fr-FR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392488"/>
          </a:xfrm>
        </p:spPr>
        <p:txBody>
          <a:bodyPr>
            <a:noAutofit/>
          </a:bodyPr>
          <a:lstStyle/>
          <a:p>
            <a:pPr algn="just"/>
            <a:r>
              <a:rPr lang="fr-FR" sz="2400" u="sng" dirty="0" smtClean="0">
                <a:solidFill>
                  <a:srgbClr val="FFFF00"/>
                </a:solidFill>
              </a:rPr>
              <a:t>Informer</a:t>
            </a:r>
            <a:r>
              <a:rPr lang="fr-FR" sz="2400" dirty="0" smtClean="0">
                <a:solidFill>
                  <a:srgbClr val="FFFF00"/>
                </a:solidFill>
              </a:rPr>
              <a:t> les tuteurs quant à leur mission : aider, soutenir, accompagner, écouter …</a:t>
            </a:r>
          </a:p>
          <a:p>
            <a:pPr algn="just">
              <a:buNone/>
            </a:pPr>
            <a:endParaRPr lang="fr-FR" sz="2400" dirty="0" smtClean="0">
              <a:solidFill>
                <a:srgbClr val="FFFF00"/>
              </a:solidFill>
            </a:endParaRPr>
          </a:p>
          <a:p>
            <a:pPr algn="just"/>
            <a:r>
              <a:rPr lang="fr-FR" sz="2400" dirty="0" smtClean="0">
                <a:solidFill>
                  <a:srgbClr val="FFFF00"/>
                </a:solidFill>
              </a:rPr>
              <a:t>Les </a:t>
            </a:r>
            <a:r>
              <a:rPr lang="fr-FR" sz="2400" u="sng" dirty="0" smtClean="0">
                <a:solidFill>
                  <a:srgbClr val="FFFF00"/>
                </a:solidFill>
              </a:rPr>
              <a:t>aider</a:t>
            </a:r>
            <a:r>
              <a:rPr lang="fr-FR" sz="2400" dirty="0" smtClean="0">
                <a:solidFill>
                  <a:srgbClr val="FFFF00"/>
                </a:solidFill>
              </a:rPr>
              <a:t> le cas échéant (rencontres avec les responsables du dispositif tutoral, avec les instances de régulation …)</a:t>
            </a:r>
          </a:p>
          <a:p>
            <a:pPr algn="just"/>
            <a:endParaRPr lang="fr-FR" sz="2400" dirty="0" smtClean="0">
              <a:solidFill>
                <a:srgbClr val="FFFF00"/>
              </a:solidFill>
            </a:endParaRPr>
          </a:p>
          <a:p>
            <a:pPr algn="just"/>
            <a:r>
              <a:rPr lang="fr-FR" sz="2400" dirty="0" smtClean="0">
                <a:solidFill>
                  <a:srgbClr val="FFFF00"/>
                </a:solidFill>
                <a:sym typeface="Wingdings" pitchFamily="2" charset="2"/>
              </a:rPr>
              <a:t>Leur donner l’occasion d’</a:t>
            </a:r>
            <a:r>
              <a:rPr lang="fr-FR" sz="2400" u="sng" dirty="0" smtClean="0">
                <a:solidFill>
                  <a:srgbClr val="FFFF00"/>
                </a:solidFill>
                <a:sym typeface="Wingdings" pitchFamily="2" charset="2"/>
              </a:rPr>
              <a:t>échanger</a:t>
            </a:r>
            <a:r>
              <a:rPr lang="fr-FR" sz="2400" dirty="0" smtClean="0">
                <a:solidFill>
                  <a:srgbClr val="FFFF00"/>
                </a:solidFill>
                <a:sym typeface="Wingdings" pitchFamily="2" charset="2"/>
              </a:rPr>
              <a:t> sur leurs pratiques respectives (ateliers de travail, séminaires, workshops …)</a:t>
            </a:r>
          </a:p>
          <a:p>
            <a:pPr algn="just">
              <a:buNone/>
            </a:pPr>
            <a:endParaRPr lang="fr-FR" sz="2400" dirty="0" smtClean="0">
              <a:solidFill>
                <a:srgbClr val="FFFF00"/>
              </a:solidFill>
              <a:sym typeface="Wingdings" pitchFamily="2" charset="2"/>
            </a:endParaRPr>
          </a:p>
          <a:p>
            <a:pPr algn="just"/>
            <a:r>
              <a:rPr lang="fr-FR" sz="2400" dirty="0" smtClean="0">
                <a:solidFill>
                  <a:srgbClr val="FFFF00"/>
                </a:solidFill>
                <a:sym typeface="Wingdings" pitchFamily="2" charset="2"/>
              </a:rPr>
              <a:t>« Tutorat hybride » : en présentiel / à distance</a:t>
            </a:r>
            <a:endParaRPr lang="fr-FR" sz="2400" dirty="0" smtClean="0">
              <a:solidFill>
                <a:srgbClr val="FFFF00"/>
              </a:solidFill>
            </a:endParaRPr>
          </a:p>
          <a:p>
            <a:pPr algn="just"/>
            <a:endParaRPr lang="fr-FR" sz="2400" dirty="0" smtClean="0">
              <a:solidFill>
                <a:srgbClr val="FFFF00"/>
              </a:solidFill>
            </a:endParaRPr>
          </a:p>
          <a:p>
            <a:pPr>
              <a:buNone/>
            </a:pPr>
            <a:endParaRPr lang="fr-FR" sz="2400" dirty="0" smtClean="0">
              <a:sym typeface="Wingdings" pitchFamily="2" charset="2"/>
            </a:endParaRPr>
          </a:p>
          <a:p>
            <a:endParaRPr lang="fr-FR" sz="2400" dirty="0" smtClean="0">
              <a:sym typeface="Wingdings" pitchFamily="2" charset="2"/>
            </a:endParaRPr>
          </a:p>
          <a:p>
            <a:pPr>
              <a:buNone/>
            </a:pPr>
            <a:r>
              <a:rPr lang="fr-FR" sz="2400" dirty="0" smtClean="0">
                <a:sym typeface="Wingdings" pitchFamily="2" charset="2"/>
              </a:rPr>
              <a:t/>
            </a:r>
            <a:br>
              <a:rPr lang="fr-FR" sz="2400" dirty="0" smtClean="0">
                <a:sym typeface="Wingdings" pitchFamily="2" charset="2"/>
              </a:rPr>
            </a:br>
            <a:endParaRPr 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96720"/>
          </a:xfrm>
        </p:spPr>
        <p:txBody>
          <a:bodyPr>
            <a:normAutofit/>
          </a:bodyPr>
          <a:lstStyle/>
          <a:p>
            <a:r>
              <a:rPr lang="fr-FR" sz="4000" dirty="0" smtClean="0">
                <a:solidFill>
                  <a:srgbClr val="FFFF00"/>
                </a:solidFill>
              </a:rPr>
              <a:t>   Pour conclure …</a:t>
            </a:r>
            <a:endParaRPr lang="fr-FR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4119736"/>
          </a:xfrm>
        </p:spPr>
        <p:txBody>
          <a:bodyPr>
            <a:normAutofit lnSpcReduction="10000"/>
          </a:bodyPr>
          <a:lstStyle/>
          <a:p>
            <a:pPr algn="just"/>
            <a:r>
              <a:rPr lang="fr-FR" dirty="0" smtClean="0">
                <a:solidFill>
                  <a:srgbClr val="FFFF00"/>
                </a:solidFill>
              </a:rPr>
              <a:t>Les tuteurs sont des personnes investies d’une </a:t>
            </a:r>
            <a:r>
              <a:rPr lang="fr-FR" u="sng" dirty="0" smtClean="0">
                <a:solidFill>
                  <a:srgbClr val="FFFF00"/>
                </a:solidFill>
              </a:rPr>
              <a:t>mission d’aide</a:t>
            </a:r>
            <a:r>
              <a:rPr lang="fr-FR" dirty="0" smtClean="0">
                <a:solidFill>
                  <a:srgbClr val="FFFF00"/>
                </a:solidFill>
              </a:rPr>
              <a:t> à l’intérieur d’une institution ou d’une communauté …</a:t>
            </a:r>
          </a:p>
          <a:p>
            <a:pPr algn="just"/>
            <a:endParaRPr lang="fr-FR" dirty="0" smtClean="0">
              <a:solidFill>
                <a:srgbClr val="FFFF00"/>
              </a:solidFill>
            </a:endParaRPr>
          </a:p>
          <a:p>
            <a:pPr algn="just"/>
            <a:r>
              <a:rPr lang="fr-FR" dirty="0" smtClean="0">
                <a:solidFill>
                  <a:srgbClr val="FFFF00"/>
                </a:solidFill>
              </a:rPr>
              <a:t>… ce faisant, ils sont amenés à accueillir, accompagner, écouter, mais aussi à questionner (sur le déroulement des études universitaires, les difficultés rencontrées …)</a:t>
            </a:r>
          </a:p>
          <a:p>
            <a:pPr algn="just">
              <a:buNone/>
            </a:pPr>
            <a:endParaRPr lang="fr-FR" dirty="0" smtClean="0">
              <a:solidFill>
                <a:srgbClr val="FFFF00"/>
              </a:solidFill>
            </a:endParaRPr>
          </a:p>
          <a:p>
            <a:pPr algn="just"/>
            <a:r>
              <a:rPr lang="fr-FR" dirty="0" smtClean="0">
                <a:solidFill>
                  <a:srgbClr val="FFFF00"/>
                </a:solidFill>
              </a:rPr>
              <a:t>= sorte de « </a:t>
            </a:r>
            <a:r>
              <a:rPr lang="fr-FR" b="1" dirty="0" smtClean="0">
                <a:solidFill>
                  <a:srgbClr val="FFFF00"/>
                </a:solidFill>
              </a:rPr>
              <a:t>compagnons éducatifs</a:t>
            </a:r>
            <a:r>
              <a:rPr lang="fr-FR" dirty="0" smtClean="0">
                <a:solidFill>
                  <a:srgbClr val="FFFF00"/>
                </a:solidFill>
              </a:rPr>
              <a:t> » (</a:t>
            </a:r>
            <a:r>
              <a:rPr lang="fr-FR" dirty="0" err="1" smtClean="0">
                <a:solidFill>
                  <a:srgbClr val="FFFF00"/>
                </a:solidFill>
              </a:rPr>
              <a:t>Feiman</a:t>
            </a:r>
            <a:r>
              <a:rPr lang="fr-FR" dirty="0" smtClean="0">
                <a:solidFill>
                  <a:srgbClr val="FFFF00"/>
                </a:solidFill>
              </a:rPr>
              <a:t>-</a:t>
            </a:r>
            <a:r>
              <a:rPr lang="fr-FR" dirty="0" err="1" smtClean="0">
                <a:solidFill>
                  <a:srgbClr val="FFFF00"/>
                </a:solidFill>
              </a:rPr>
              <a:t>Nemser</a:t>
            </a:r>
            <a:r>
              <a:rPr lang="fr-FR" dirty="0" smtClean="0">
                <a:solidFill>
                  <a:srgbClr val="FFFF00"/>
                </a:solidFill>
              </a:rPr>
              <a:t> &amp; Parker, 1993)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864096"/>
          </a:xfrm>
        </p:spPr>
        <p:txBody>
          <a:bodyPr>
            <a:normAutofit/>
          </a:bodyPr>
          <a:lstStyle/>
          <a:p>
            <a:r>
              <a:rPr lang="fr-FR" sz="3600" dirty="0" smtClean="0">
                <a:solidFill>
                  <a:srgbClr val="FFFF00"/>
                </a:solidFill>
              </a:rPr>
              <a:t>Quelques références bibliographiques :</a:t>
            </a:r>
            <a:endParaRPr lang="fr-FR" sz="3600" dirty="0">
              <a:solidFill>
                <a:srgbClr val="FFFF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4176464"/>
          </a:xfrm>
        </p:spPr>
        <p:txBody>
          <a:bodyPr>
            <a:normAutofit fontScale="77500" lnSpcReduction="20000"/>
          </a:bodyPr>
          <a:lstStyle/>
          <a:p>
            <a:pPr marL="360000" indent="-457200" algn="just">
              <a:buNone/>
            </a:pPr>
            <a:r>
              <a:rPr lang="fr-FR" dirty="0" smtClean="0">
                <a:solidFill>
                  <a:srgbClr val="FFFF00"/>
                </a:solidFill>
              </a:rPr>
              <a:t>Barnier G., 2001, </a:t>
            </a:r>
            <a:r>
              <a:rPr lang="fr-FR" i="1" dirty="0" smtClean="0">
                <a:solidFill>
                  <a:srgbClr val="FFFF00"/>
                </a:solidFill>
              </a:rPr>
              <a:t>Le tutorat dans l’enseignement et la formation</a:t>
            </a:r>
            <a:r>
              <a:rPr lang="fr-FR" dirty="0" smtClean="0">
                <a:solidFill>
                  <a:srgbClr val="FFFF00"/>
                </a:solidFill>
              </a:rPr>
              <a:t>. Paris : L’Harmattan, Savoir et Formation.</a:t>
            </a:r>
          </a:p>
          <a:p>
            <a:pPr algn="just">
              <a:buFont typeface="Wingdings" pitchFamily="2" charset="2"/>
              <a:buChar char="Ø"/>
            </a:pPr>
            <a:endParaRPr lang="fr-FR" dirty="0" smtClean="0">
              <a:solidFill>
                <a:srgbClr val="FFFF00"/>
              </a:solidFill>
            </a:endParaRPr>
          </a:p>
          <a:p>
            <a:pPr marL="360000" indent="-457200" algn="just">
              <a:buNone/>
            </a:pPr>
            <a:r>
              <a:rPr lang="fr-FR" dirty="0" smtClean="0">
                <a:solidFill>
                  <a:srgbClr val="FFFF00"/>
                </a:solidFill>
              </a:rPr>
              <a:t>Baudrit A., 2000, </a:t>
            </a:r>
            <a:r>
              <a:rPr lang="fr-FR" i="1" dirty="0" smtClean="0">
                <a:solidFill>
                  <a:srgbClr val="FFFF00"/>
                </a:solidFill>
              </a:rPr>
              <a:t>Le tutorat dans les universités anglo-saxonnes : des idées pour les universités francophones ?</a:t>
            </a:r>
            <a:r>
              <a:rPr lang="fr-FR" dirty="0" smtClean="0">
                <a:solidFill>
                  <a:srgbClr val="FFFF00"/>
                </a:solidFill>
              </a:rPr>
              <a:t> Paris : L'Harmattan.</a:t>
            </a:r>
          </a:p>
          <a:p>
            <a:pPr marL="360000" indent="-457200" algn="just">
              <a:buFont typeface="Wingdings" pitchFamily="2" charset="2"/>
              <a:buChar char="Ø"/>
            </a:pPr>
            <a:endParaRPr lang="fr-FR" dirty="0" smtClean="0">
              <a:solidFill>
                <a:srgbClr val="FFFF00"/>
              </a:solidFill>
            </a:endParaRPr>
          </a:p>
          <a:p>
            <a:pPr marL="360000" indent="-457200" algn="just">
              <a:buNone/>
            </a:pPr>
            <a:r>
              <a:rPr lang="fr-FR" dirty="0" smtClean="0">
                <a:solidFill>
                  <a:srgbClr val="FFFF00"/>
                </a:solidFill>
              </a:rPr>
              <a:t>Baudrit A., 2018, </a:t>
            </a:r>
            <a:r>
              <a:rPr lang="fr-FR" i="1" dirty="0" smtClean="0">
                <a:solidFill>
                  <a:srgbClr val="FFFF00"/>
                </a:solidFill>
              </a:rPr>
              <a:t>Éducation et formation dans les sociétés contemporaines. Le don/contre-don toujours d’actualité ?</a:t>
            </a:r>
            <a:r>
              <a:rPr lang="fr-FR" dirty="0" smtClean="0">
                <a:solidFill>
                  <a:srgbClr val="FFFF00"/>
                </a:solidFill>
              </a:rPr>
              <a:t> Montpellier : Presses Universitaires de la Méditerranée, Mutations en éducation et en formation.</a:t>
            </a:r>
          </a:p>
          <a:p>
            <a:pPr marL="360000" indent="-457200" algn="just">
              <a:buFont typeface="Wingdings" pitchFamily="2" charset="2"/>
              <a:buChar char="Ø"/>
            </a:pPr>
            <a:endParaRPr lang="fr-FR" dirty="0" smtClean="0">
              <a:solidFill>
                <a:srgbClr val="FFFF00"/>
              </a:solidFill>
            </a:endParaRPr>
          </a:p>
          <a:p>
            <a:pPr algn="just">
              <a:buNone/>
            </a:pPr>
            <a:r>
              <a:rPr lang="fr-FR" dirty="0" smtClean="0">
                <a:solidFill>
                  <a:srgbClr val="FFFF00"/>
                </a:solidFill>
              </a:rPr>
              <a:t>Baudrit A., 2018, Le tutorat universitaire à distance : examen d’une méthode basée sur la communication médiatisée par les TIC (Note de synthèse). </a:t>
            </a:r>
            <a:r>
              <a:rPr lang="fr-FR" i="1" dirty="0" smtClean="0">
                <a:solidFill>
                  <a:srgbClr val="FFFF00"/>
                </a:solidFill>
              </a:rPr>
              <a:t>Revue Française de Pédagogie</a:t>
            </a:r>
            <a:r>
              <a:rPr lang="fr-FR" dirty="0" smtClean="0">
                <a:solidFill>
                  <a:srgbClr val="FFFF00"/>
                </a:solidFill>
              </a:rPr>
              <a:t>, 202, 117-138.</a:t>
            </a:r>
          </a:p>
          <a:p>
            <a:pPr marL="360000" indent="-457200" algn="just"/>
            <a:endParaRPr lang="fr-FR" sz="2800" dirty="0" smtClean="0">
              <a:solidFill>
                <a:srgbClr val="FFFF00"/>
              </a:solidFill>
            </a:endParaRPr>
          </a:p>
          <a:p>
            <a:pPr marL="360000" indent="-457200" algn="just"/>
            <a:endParaRPr lang="fr-FR" sz="2800" dirty="0" smtClean="0">
              <a:solidFill>
                <a:srgbClr val="FFFF00"/>
              </a:solidFill>
            </a:endParaRPr>
          </a:p>
          <a:p>
            <a:pPr marL="360000" indent="-457200" algn="just"/>
            <a:endParaRPr lang="fr-FR" sz="2800" dirty="0" smtClean="0"/>
          </a:p>
          <a:p>
            <a:pPr marL="360000" indent="-457200" algn="just"/>
            <a:endParaRPr lang="fr-FR" sz="2800" dirty="0" smtClean="0">
              <a:solidFill>
                <a:srgbClr val="FFFF00"/>
              </a:solidFill>
            </a:endParaRP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1008112"/>
          </a:xfrm>
        </p:spPr>
        <p:txBody>
          <a:bodyPr>
            <a:normAutofit/>
          </a:bodyPr>
          <a:lstStyle/>
          <a:p>
            <a:r>
              <a:rPr lang="fr-FR" sz="4000" dirty="0" smtClean="0">
                <a:solidFill>
                  <a:srgbClr val="FFFF00"/>
                </a:solidFill>
              </a:rPr>
              <a:t>Une origine et une définition …</a:t>
            </a:r>
            <a:endParaRPr lang="fr-FR" sz="4000" dirty="0">
              <a:solidFill>
                <a:srgbClr val="FFFF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4047728"/>
          </a:xfrm>
        </p:spPr>
        <p:txBody>
          <a:bodyPr/>
          <a:lstStyle/>
          <a:p>
            <a:endParaRPr lang="fr-FR" sz="2400" dirty="0" smtClean="0">
              <a:solidFill>
                <a:srgbClr val="FFFF00"/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fr-FR" sz="2400" dirty="0" smtClean="0">
                <a:solidFill>
                  <a:srgbClr val="FFFF00"/>
                </a:solidFill>
              </a:rPr>
              <a:t>L’étymologie latine du terme « tuteur » renvoie à des significations comme « protéger », « s’occuper de … », « prendre soin de … » = conduites </a:t>
            </a:r>
            <a:r>
              <a:rPr lang="fr-FR" sz="2400" dirty="0" err="1" smtClean="0">
                <a:solidFill>
                  <a:srgbClr val="FFFF00"/>
                </a:solidFill>
              </a:rPr>
              <a:t>prosociales</a:t>
            </a:r>
            <a:endParaRPr lang="fr-FR" sz="2400" dirty="0" smtClean="0">
              <a:solidFill>
                <a:srgbClr val="FFFF00"/>
              </a:solidFill>
            </a:endParaRPr>
          </a:p>
          <a:p>
            <a:pPr algn="just">
              <a:buFont typeface="Arial" pitchFamily="34" charset="0"/>
              <a:buChar char="•"/>
            </a:pPr>
            <a:endParaRPr lang="fr-FR" sz="2400" dirty="0" smtClean="0">
              <a:solidFill>
                <a:srgbClr val="FFFF00"/>
              </a:solidFill>
            </a:endParaRPr>
          </a:p>
          <a:p>
            <a:pPr algn="just"/>
            <a:r>
              <a:rPr lang="fr-FR" sz="2400" dirty="0" smtClean="0">
                <a:solidFill>
                  <a:srgbClr val="FFFF00"/>
                </a:solidFill>
              </a:rPr>
              <a:t>Le tutorat peut être assimilé à « un </a:t>
            </a:r>
            <a:r>
              <a:rPr lang="fr-FR" sz="2400" u="sng" dirty="0" smtClean="0">
                <a:solidFill>
                  <a:srgbClr val="FFFF00"/>
                </a:solidFill>
              </a:rPr>
              <a:t>processus d’assistance</a:t>
            </a:r>
            <a:r>
              <a:rPr lang="fr-FR" sz="2400" dirty="0" smtClean="0">
                <a:solidFill>
                  <a:srgbClr val="FFFF00"/>
                </a:solidFill>
              </a:rPr>
              <a:t> de sujets plus expérimentés à l’égard de sujets moins expérimentés, susceptibles d’enrichir les acquisitions de ces derniers » (</a:t>
            </a:r>
            <a:r>
              <a:rPr lang="fr-FR" sz="2400" dirty="0" err="1" smtClean="0">
                <a:solidFill>
                  <a:srgbClr val="FFFF00"/>
                </a:solidFill>
              </a:rPr>
              <a:t>Berzin</a:t>
            </a:r>
            <a:r>
              <a:rPr lang="fr-FR" sz="2400" dirty="0" smtClean="0">
                <a:solidFill>
                  <a:srgbClr val="FFFF00"/>
                </a:solidFill>
              </a:rPr>
              <a:t>, 2009, p. 3).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940936"/>
          </a:xfrm>
        </p:spPr>
        <p:txBody>
          <a:bodyPr/>
          <a:lstStyle/>
          <a:p>
            <a:pPr algn="ctr"/>
            <a:r>
              <a:rPr lang="fr-FR" sz="4000" dirty="0" smtClean="0">
                <a:solidFill>
                  <a:srgbClr val="FFFF00"/>
                </a:solidFill>
              </a:rPr>
              <a:t>Je vous remercie de votre attention</a:t>
            </a:r>
            <a:r>
              <a:rPr lang="fr-FR" sz="5400" dirty="0" smtClean="0">
                <a:solidFill>
                  <a:srgbClr val="FFFF00"/>
                </a:solidFill>
              </a:rPr>
              <a:t/>
            </a:r>
            <a:br>
              <a:rPr lang="fr-FR" sz="5400" dirty="0" smtClean="0">
                <a:solidFill>
                  <a:srgbClr val="FFFF00"/>
                </a:solidFill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429000"/>
            <a:ext cx="8229600" cy="2895600"/>
          </a:xfrm>
        </p:spPr>
        <p:txBody>
          <a:bodyPr/>
          <a:lstStyle/>
          <a:p>
            <a:pPr algn="ctr">
              <a:buNone/>
            </a:pPr>
            <a:endParaRPr lang="fr-FR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buNone/>
            </a:pPr>
            <a:endParaRPr lang="fr-FR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fr-FR" sz="3200" dirty="0" smtClean="0">
                <a:solidFill>
                  <a:srgbClr val="FFFF00"/>
                </a:solidFill>
              </a:rPr>
              <a:t>alain.baudrit@u-bordeaux.fr</a:t>
            </a:r>
          </a:p>
          <a:p>
            <a:pPr algn="ctr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3400" y="260648"/>
            <a:ext cx="7851648" cy="1512168"/>
          </a:xfrm>
        </p:spPr>
        <p:txBody>
          <a:bodyPr>
            <a:normAutofit/>
          </a:bodyPr>
          <a:lstStyle/>
          <a:p>
            <a:pPr algn="just"/>
            <a:r>
              <a:rPr lang="fr-FR" sz="3200" dirty="0" smtClean="0">
                <a:solidFill>
                  <a:srgbClr val="FFFF00"/>
                </a:solidFill>
              </a:rPr>
              <a:t>D’où viennent les pratiques tutorales ?</a:t>
            </a:r>
            <a:endParaRPr lang="fr-FR" sz="3200" dirty="0">
              <a:solidFill>
                <a:srgbClr val="FFFF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3400" y="2492896"/>
            <a:ext cx="7854696" cy="3816424"/>
          </a:xfrm>
        </p:spPr>
        <p:txBody>
          <a:bodyPr>
            <a:normAutofit fontScale="62500" lnSpcReduction="20000"/>
          </a:bodyPr>
          <a:lstStyle/>
          <a:p>
            <a:pPr algn="just">
              <a:lnSpc>
                <a:spcPct val="120000"/>
              </a:lnSpc>
            </a:pPr>
            <a:r>
              <a:rPr lang="fr-FR" sz="3600" dirty="0" smtClean="0">
                <a:solidFill>
                  <a:srgbClr val="FFFF00"/>
                </a:solidFill>
              </a:rPr>
              <a:t>Elles viennent du monde de l’éducation, d’où ce rapide rappel historique :</a:t>
            </a:r>
          </a:p>
          <a:p>
            <a:pPr algn="just">
              <a:lnSpc>
                <a:spcPct val="120000"/>
              </a:lnSpc>
            </a:pPr>
            <a:endParaRPr lang="fr-FR" sz="3600" dirty="0" smtClean="0"/>
          </a:p>
          <a:p>
            <a:pPr algn="just">
              <a:lnSpc>
                <a:spcPct val="120000"/>
              </a:lnSpc>
            </a:pPr>
            <a:r>
              <a:rPr lang="fr-FR" sz="3600" dirty="0" smtClean="0">
                <a:solidFill>
                  <a:srgbClr val="FFFF00"/>
                </a:solidFill>
              </a:rPr>
              <a:t>Le philosophe chinois Confucius, reconnaissait déjà au Vème siècle avant JC, que « l’on apprend mieux de ses pairs que de ses maîtres ».</a:t>
            </a:r>
          </a:p>
          <a:p>
            <a:pPr algn="just"/>
            <a:endParaRPr lang="fr-FR" sz="3600" dirty="0" smtClean="0"/>
          </a:p>
          <a:p>
            <a:pPr algn="just">
              <a:lnSpc>
                <a:spcPct val="120000"/>
              </a:lnSpc>
            </a:pPr>
            <a:r>
              <a:rPr lang="fr-FR" sz="3600" dirty="0" smtClean="0">
                <a:solidFill>
                  <a:srgbClr val="FFFF00"/>
                </a:solidFill>
              </a:rPr>
              <a:t>Comenius, à travers son œuvre </a:t>
            </a:r>
            <a:r>
              <a:rPr lang="fr-FR" sz="3600" i="1" dirty="0" smtClean="0">
                <a:solidFill>
                  <a:srgbClr val="FFFF00"/>
                </a:solidFill>
              </a:rPr>
              <a:t>La Grande Didactique</a:t>
            </a:r>
            <a:r>
              <a:rPr lang="fr-FR" sz="3600" dirty="0" smtClean="0">
                <a:solidFill>
                  <a:srgbClr val="FFFF00"/>
                </a:solidFill>
              </a:rPr>
              <a:t> (1627-1632), pose en Occident les jalons d’un véritable modèle d’éducation fondé sur un </a:t>
            </a:r>
            <a:r>
              <a:rPr lang="fr-FR" sz="3600" u="sng" dirty="0" smtClean="0">
                <a:solidFill>
                  <a:srgbClr val="FFFF00"/>
                </a:solidFill>
              </a:rPr>
              <a:t>système d’entraide entre les élèves</a:t>
            </a:r>
            <a:r>
              <a:rPr lang="fr-FR" sz="3600" dirty="0" smtClean="0">
                <a:solidFill>
                  <a:srgbClr val="FFFF0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3400" y="548680"/>
            <a:ext cx="7851648" cy="1368152"/>
          </a:xfrm>
        </p:spPr>
        <p:txBody>
          <a:bodyPr>
            <a:normAutofit/>
          </a:bodyPr>
          <a:lstStyle/>
          <a:p>
            <a:pPr algn="just"/>
            <a:r>
              <a:rPr lang="fr-FR" sz="2800" dirty="0" smtClean="0">
                <a:solidFill>
                  <a:srgbClr val="FFFF00"/>
                </a:solidFill>
              </a:rPr>
              <a:t>Système d’entraide entre les élèves = </a:t>
            </a:r>
            <a:r>
              <a:rPr lang="fr-FR" sz="2800" u="sng" dirty="0" smtClean="0">
                <a:solidFill>
                  <a:srgbClr val="FFFF00"/>
                </a:solidFill>
              </a:rPr>
              <a:t>éducation par les pairs</a:t>
            </a:r>
            <a:endParaRPr lang="fr-FR" sz="2800" u="sng" dirty="0">
              <a:solidFill>
                <a:srgbClr val="FFFF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9552" y="2276872"/>
            <a:ext cx="7992888" cy="3960440"/>
          </a:xfrm>
        </p:spPr>
        <p:txBody>
          <a:bodyPr>
            <a:normAutofit fontScale="70000" lnSpcReduction="20000"/>
          </a:bodyPr>
          <a:lstStyle/>
          <a:p>
            <a:pPr algn="just"/>
            <a:endParaRPr lang="fr-FR" dirty="0" smtClean="0"/>
          </a:p>
          <a:p>
            <a:pPr algn="just">
              <a:lnSpc>
                <a:spcPct val="120000"/>
              </a:lnSpc>
            </a:pPr>
            <a:r>
              <a:rPr lang="fr-FR" sz="2800" dirty="0" smtClean="0">
                <a:solidFill>
                  <a:srgbClr val="FFFF00"/>
                </a:solidFill>
              </a:rPr>
              <a:t>Au 18</a:t>
            </a:r>
            <a:r>
              <a:rPr lang="fr-FR" sz="2800" baseline="30000" dirty="0" smtClean="0">
                <a:solidFill>
                  <a:srgbClr val="FFFF00"/>
                </a:solidFill>
              </a:rPr>
              <a:t>ème</a:t>
            </a:r>
            <a:r>
              <a:rPr lang="fr-FR" sz="2800" dirty="0" smtClean="0">
                <a:solidFill>
                  <a:srgbClr val="FFFF00"/>
                </a:solidFill>
              </a:rPr>
              <a:t> siècle, de nombreux pédagogues, tels que Bell et Lancaster en Angleterre ou encore Pestalozzi en Suisse, s’inspireront des idées de Comenius pour développer des projets de création d’écoles destinées à des </a:t>
            </a:r>
            <a:r>
              <a:rPr lang="fr-FR" sz="2800" u="sng" dirty="0" smtClean="0">
                <a:solidFill>
                  <a:srgbClr val="FFFF00"/>
                </a:solidFill>
              </a:rPr>
              <a:t>enfants issus de milieux sociaux défavorisés</a:t>
            </a:r>
            <a:r>
              <a:rPr lang="fr-FR" sz="2800" dirty="0" smtClean="0">
                <a:solidFill>
                  <a:srgbClr val="FFFF00"/>
                </a:solidFill>
              </a:rPr>
              <a:t>.</a:t>
            </a:r>
          </a:p>
          <a:p>
            <a:pPr algn="just">
              <a:lnSpc>
                <a:spcPct val="120000"/>
              </a:lnSpc>
            </a:pPr>
            <a:endParaRPr lang="fr-FR" sz="2800" dirty="0" smtClean="0">
              <a:solidFill>
                <a:srgbClr val="FFFF00"/>
              </a:solidFill>
            </a:endParaRPr>
          </a:p>
          <a:p>
            <a:pPr algn="just">
              <a:lnSpc>
                <a:spcPct val="120000"/>
              </a:lnSpc>
            </a:pPr>
            <a:r>
              <a:rPr lang="fr-FR" sz="2800" dirty="0" smtClean="0">
                <a:solidFill>
                  <a:srgbClr val="FFFF00"/>
                </a:solidFill>
              </a:rPr>
              <a:t>En France, il était question d’  « enseignement mutuel » </a:t>
            </a:r>
            <a:r>
              <a:rPr lang="fr-FR" sz="2800" dirty="0" smtClean="0">
                <a:solidFill>
                  <a:srgbClr val="FFFF00"/>
                </a:solidFill>
                <a:sym typeface="Wingdings" pitchFamily="2" charset="2"/>
              </a:rPr>
              <a:t> </a:t>
            </a:r>
            <a:r>
              <a:rPr lang="fr-FR" sz="2800" dirty="0" smtClean="0">
                <a:solidFill>
                  <a:srgbClr val="FFFF00"/>
                </a:solidFill>
              </a:rPr>
              <a:t>Le mal nommé ?</a:t>
            </a:r>
          </a:p>
          <a:p>
            <a:pPr algn="just">
              <a:lnSpc>
                <a:spcPct val="120000"/>
              </a:lnSpc>
            </a:pPr>
            <a:endParaRPr lang="fr-FR" sz="2800" dirty="0" smtClean="0">
              <a:solidFill>
                <a:srgbClr val="FFFF00"/>
              </a:solidFill>
            </a:endParaRPr>
          </a:p>
          <a:p>
            <a:pPr algn="just">
              <a:lnSpc>
                <a:spcPct val="120000"/>
              </a:lnSpc>
            </a:pPr>
            <a:r>
              <a:rPr lang="fr-FR" sz="2800" dirty="0" smtClean="0">
                <a:solidFill>
                  <a:srgbClr val="FFFF00"/>
                </a:solidFill>
              </a:rPr>
              <a:t>La méthode sera abandonnée au début du 19</a:t>
            </a:r>
            <a:r>
              <a:rPr lang="fr-FR" sz="2800" baseline="30000" dirty="0" smtClean="0">
                <a:solidFill>
                  <a:srgbClr val="FFFF00"/>
                </a:solidFill>
              </a:rPr>
              <a:t>ème</a:t>
            </a:r>
            <a:r>
              <a:rPr lang="fr-FR" sz="2800" dirty="0" smtClean="0">
                <a:solidFill>
                  <a:srgbClr val="FFFF00"/>
                </a:solidFill>
              </a:rPr>
              <a:t> siècle : </a:t>
            </a:r>
            <a:r>
              <a:rPr lang="fr-FR" sz="2400" dirty="0" smtClean="0">
                <a:solidFill>
                  <a:srgbClr val="FFFF00"/>
                </a:solidFill>
              </a:rPr>
              <a:t>il</a:t>
            </a:r>
            <a:r>
              <a:rPr lang="fr-FR" sz="2500" dirty="0" smtClean="0">
                <a:solidFill>
                  <a:srgbClr val="FFFF00"/>
                </a:solidFill>
              </a:rPr>
              <a:t> fut notamment reproché aux maîtres d’être plus des directeurs faisant enseigner que des instituteurs enseignants (Lesage, 1975).</a:t>
            </a:r>
          </a:p>
          <a:p>
            <a:pPr algn="just">
              <a:lnSpc>
                <a:spcPct val="120000"/>
              </a:lnSpc>
            </a:pPr>
            <a:endParaRPr lang="fr-FR" sz="2800" dirty="0" smtClean="0"/>
          </a:p>
          <a:p>
            <a:pPr algn="just"/>
            <a:endParaRPr lang="fr-FR" dirty="0" smtClean="0"/>
          </a:p>
          <a:p>
            <a:pPr algn="just">
              <a:lnSpc>
                <a:spcPct val="120000"/>
              </a:lnSpc>
            </a:pPr>
            <a:endParaRPr lang="fr-FR" sz="2800" dirty="0" smtClean="0">
              <a:solidFill>
                <a:srgbClr val="FFFF00"/>
              </a:solidFill>
            </a:endParaRPr>
          </a:p>
          <a:p>
            <a:pPr algn="just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dirty="0" smtClean="0">
                <a:solidFill>
                  <a:srgbClr val="FFFF00"/>
                </a:solidFill>
              </a:rPr>
              <a:t>Retour de la méthode dans les années 1960 aux USA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263752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fr-FR" sz="2400" dirty="0" smtClean="0">
                <a:solidFill>
                  <a:srgbClr val="FFFF00"/>
                </a:solidFill>
              </a:rPr>
              <a:t>Le programme YTY : </a:t>
            </a:r>
            <a:r>
              <a:rPr lang="fr-FR" sz="2400" i="1" dirty="0" err="1" smtClean="0">
                <a:solidFill>
                  <a:srgbClr val="FFFF00"/>
                </a:solidFill>
              </a:rPr>
              <a:t>Youth</a:t>
            </a:r>
            <a:r>
              <a:rPr lang="fr-FR" sz="2400" i="1" dirty="0" smtClean="0">
                <a:solidFill>
                  <a:srgbClr val="FFFF00"/>
                </a:solidFill>
              </a:rPr>
              <a:t> </a:t>
            </a:r>
            <a:r>
              <a:rPr lang="fr-FR" sz="2400" i="1" dirty="0" err="1" smtClean="0">
                <a:solidFill>
                  <a:srgbClr val="FFFF00"/>
                </a:solidFill>
              </a:rPr>
              <a:t>Teaching</a:t>
            </a:r>
            <a:r>
              <a:rPr lang="fr-FR" sz="2400" i="1" dirty="0" smtClean="0">
                <a:solidFill>
                  <a:srgbClr val="FFFF00"/>
                </a:solidFill>
              </a:rPr>
              <a:t> </a:t>
            </a:r>
            <a:r>
              <a:rPr lang="fr-FR" sz="2400" i="1" dirty="0" err="1" smtClean="0">
                <a:solidFill>
                  <a:srgbClr val="FFFF00"/>
                </a:solidFill>
              </a:rPr>
              <a:t>Youth</a:t>
            </a:r>
            <a:r>
              <a:rPr lang="fr-FR" sz="2400" i="1" dirty="0" smtClean="0">
                <a:solidFill>
                  <a:srgbClr val="FFFF00"/>
                </a:solidFill>
              </a:rPr>
              <a:t> </a:t>
            </a:r>
            <a:r>
              <a:rPr lang="fr-FR" sz="2400" dirty="0" smtClean="0">
                <a:solidFill>
                  <a:srgbClr val="FFFF00"/>
                </a:solidFill>
              </a:rPr>
              <a:t>(Gartner, </a:t>
            </a:r>
            <a:r>
              <a:rPr lang="fr-FR" sz="2400" dirty="0" err="1" smtClean="0">
                <a:solidFill>
                  <a:srgbClr val="FFFF00"/>
                </a:solidFill>
              </a:rPr>
              <a:t>Kohler</a:t>
            </a:r>
            <a:r>
              <a:rPr lang="fr-FR" sz="2400" dirty="0" smtClean="0">
                <a:solidFill>
                  <a:srgbClr val="FFFF00"/>
                </a:solidFill>
              </a:rPr>
              <a:t> et </a:t>
            </a:r>
            <a:r>
              <a:rPr lang="fr-FR" sz="2400" dirty="0" err="1" smtClean="0">
                <a:solidFill>
                  <a:srgbClr val="FFFF00"/>
                </a:solidFill>
              </a:rPr>
              <a:t>Riessman</a:t>
            </a:r>
            <a:r>
              <a:rPr lang="fr-FR" sz="2400" dirty="0" smtClean="0">
                <a:solidFill>
                  <a:srgbClr val="FFFF00"/>
                </a:solidFill>
              </a:rPr>
              <a:t>, 1973). Mis en œuvre dans 250 districts scolaires …</a:t>
            </a:r>
          </a:p>
          <a:p>
            <a:pPr marL="0" indent="0" algn="just">
              <a:buNone/>
            </a:pPr>
            <a:r>
              <a:rPr lang="fr-FR" sz="2400" dirty="0" smtClean="0">
                <a:solidFill>
                  <a:srgbClr val="FFFF00"/>
                </a:solidFill>
              </a:rPr>
              <a:t> </a:t>
            </a:r>
          </a:p>
          <a:p>
            <a:pPr marL="0" indent="0" algn="just">
              <a:buNone/>
            </a:pPr>
            <a:r>
              <a:rPr lang="fr-FR" sz="2400" dirty="0" smtClean="0">
                <a:solidFill>
                  <a:srgbClr val="FFFF00"/>
                </a:solidFill>
                <a:sym typeface="Wingdings" pitchFamily="2" charset="2"/>
              </a:rPr>
              <a:t> </a:t>
            </a:r>
            <a:r>
              <a:rPr lang="fr-FR" sz="2400" u="sng" dirty="0" smtClean="0">
                <a:solidFill>
                  <a:srgbClr val="FFFF00"/>
                </a:solidFill>
              </a:rPr>
              <a:t>endiguer la délinquance, la pauvreté et le chômage</a:t>
            </a:r>
            <a:r>
              <a:rPr lang="fr-FR" sz="2400" dirty="0" smtClean="0">
                <a:solidFill>
                  <a:srgbClr val="FFFF00"/>
                </a:solidFill>
              </a:rPr>
              <a:t> par le biais d’une campagne d’alphabétisation. </a:t>
            </a:r>
          </a:p>
          <a:p>
            <a:pPr marL="0" indent="0" algn="just">
              <a:buNone/>
            </a:pPr>
            <a:endParaRPr lang="fr-FR" sz="2400" dirty="0" smtClean="0"/>
          </a:p>
          <a:p>
            <a:pPr marL="0" indent="0" algn="just">
              <a:buNone/>
            </a:pPr>
            <a:r>
              <a:rPr lang="fr-FR" sz="2400" dirty="0" smtClean="0">
                <a:solidFill>
                  <a:srgbClr val="FFFF00"/>
                </a:solidFill>
                <a:sym typeface="Wingdings" pitchFamily="2" charset="2"/>
              </a:rPr>
              <a:t> </a:t>
            </a:r>
            <a:r>
              <a:rPr lang="fr-FR" sz="2400" dirty="0" smtClean="0">
                <a:solidFill>
                  <a:srgbClr val="FFFF00"/>
                </a:solidFill>
              </a:rPr>
              <a:t>Après l’école, des jeunes de milieux sociaux défavorisés (avec au moins </a:t>
            </a:r>
            <a:r>
              <a:rPr lang="fr-FR" sz="2400" u="sng" dirty="0" smtClean="0">
                <a:solidFill>
                  <a:srgbClr val="FFFF00"/>
                </a:solidFill>
              </a:rPr>
              <a:t>deux années d’expérience scolaire</a:t>
            </a:r>
            <a:r>
              <a:rPr lang="fr-FR" sz="2400" dirty="0" smtClean="0">
                <a:solidFill>
                  <a:srgbClr val="FFFF00"/>
                </a:solidFill>
              </a:rPr>
              <a:t> dans le domaine de la lecture) aident dans leurs apprentissages d’autres </a:t>
            </a:r>
            <a:r>
              <a:rPr lang="fr-FR" sz="2400" u="sng" dirty="0" smtClean="0">
                <a:solidFill>
                  <a:srgbClr val="FFFF00"/>
                </a:solidFill>
              </a:rPr>
              <a:t>jeunes de mêmes milieux sociaux</a:t>
            </a:r>
            <a:r>
              <a:rPr lang="fr-FR" sz="2400" dirty="0" smtClean="0">
                <a:solidFill>
                  <a:srgbClr val="FFFF00"/>
                </a:solidFill>
              </a:rPr>
              <a:t>, ceci afin de créer « une atmosphère différente de la classe » (</a:t>
            </a:r>
            <a:r>
              <a:rPr lang="fr-FR" sz="2400" i="1" dirty="0" smtClean="0">
                <a:solidFill>
                  <a:srgbClr val="FFFF00"/>
                </a:solidFill>
              </a:rPr>
              <a:t>ibid.</a:t>
            </a:r>
            <a:r>
              <a:rPr lang="fr-FR" sz="2400" dirty="0" smtClean="0">
                <a:solidFill>
                  <a:srgbClr val="FFFF00"/>
                </a:solidFill>
              </a:rPr>
              <a:t>, p. 88).</a:t>
            </a:r>
            <a:endParaRPr lang="fr-FR" sz="2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1656184"/>
          </a:xfrm>
        </p:spPr>
        <p:txBody>
          <a:bodyPr>
            <a:normAutofit fontScale="90000"/>
          </a:bodyPr>
          <a:lstStyle/>
          <a:p>
            <a:r>
              <a:rPr lang="fr-FR" sz="3600" dirty="0" smtClean="0">
                <a:solidFill>
                  <a:srgbClr val="FFFF00"/>
                </a:solidFill>
              </a:rPr>
              <a:t>Apparition dans l’enseignement supérieur dans les pays anglo-saxons (années 1970/80)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3831704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fr-FR" u="sng" dirty="0" smtClean="0">
                <a:solidFill>
                  <a:srgbClr val="FFFF00"/>
                </a:solidFill>
              </a:rPr>
              <a:t>Quelques exemples à titre d’illustration</a:t>
            </a:r>
            <a:r>
              <a:rPr lang="fr-FR" dirty="0" smtClean="0">
                <a:solidFill>
                  <a:srgbClr val="FFFF00"/>
                </a:solidFill>
              </a:rPr>
              <a:t> :</a:t>
            </a:r>
          </a:p>
          <a:p>
            <a:pPr algn="just">
              <a:buNone/>
            </a:pPr>
            <a:endParaRPr lang="fr-FR" dirty="0" smtClean="0"/>
          </a:p>
          <a:p>
            <a:pPr marL="0" indent="0" algn="just">
              <a:buNone/>
            </a:pPr>
            <a:r>
              <a:rPr lang="fr-FR" dirty="0" smtClean="0">
                <a:solidFill>
                  <a:srgbClr val="FFFF00"/>
                </a:solidFill>
              </a:rPr>
              <a:t>Collège de Brooklyn à l’Université de New York (</a:t>
            </a:r>
            <a:r>
              <a:rPr lang="fr-FR" dirty="0" err="1" smtClean="0">
                <a:solidFill>
                  <a:srgbClr val="FFFF00"/>
                </a:solidFill>
              </a:rPr>
              <a:t>Bruffee</a:t>
            </a:r>
            <a:r>
              <a:rPr lang="fr-FR" dirty="0" smtClean="0">
                <a:solidFill>
                  <a:srgbClr val="FFFF00"/>
                </a:solidFill>
              </a:rPr>
              <a:t>, 1978)  </a:t>
            </a:r>
            <a:r>
              <a:rPr lang="fr-FR" dirty="0" smtClean="0">
                <a:solidFill>
                  <a:srgbClr val="FFFF00"/>
                </a:solidFill>
                <a:sym typeface="Wingdings" pitchFamily="2" charset="2"/>
              </a:rPr>
              <a:t> </a:t>
            </a:r>
            <a:r>
              <a:rPr lang="fr-FR" u="sng" dirty="0" smtClean="0">
                <a:solidFill>
                  <a:srgbClr val="FFFF00"/>
                </a:solidFill>
                <a:sym typeface="Wingdings" pitchFamily="2" charset="2"/>
              </a:rPr>
              <a:t>Centre d’écriture</a:t>
            </a:r>
          </a:p>
          <a:p>
            <a:pPr marL="0" indent="0" algn="just">
              <a:buNone/>
            </a:pPr>
            <a:endParaRPr lang="fr-FR" dirty="0" smtClean="0">
              <a:solidFill>
                <a:srgbClr val="FFFF00"/>
              </a:solidFill>
              <a:sym typeface="Wingdings" pitchFamily="2" charset="2"/>
            </a:endParaRPr>
          </a:p>
          <a:p>
            <a:pPr marL="0" indent="0" algn="just">
              <a:buNone/>
            </a:pPr>
            <a:r>
              <a:rPr lang="fr-FR" dirty="0" smtClean="0">
                <a:solidFill>
                  <a:srgbClr val="FFFF00"/>
                </a:solidFill>
                <a:sym typeface="Wingdings" pitchFamily="2" charset="2"/>
              </a:rPr>
              <a:t>Constat : Entre vingt et vingt-cinq langues étrangères et plusieurs dialectes anglais sont parlés sur le campus</a:t>
            </a:r>
          </a:p>
          <a:p>
            <a:pPr marL="0" indent="0" algn="just">
              <a:buNone/>
            </a:pPr>
            <a:endParaRPr lang="fr-FR" dirty="0" smtClean="0">
              <a:solidFill>
                <a:srgbClr val="FFFF00"/>
              </a:solidFill>
              <a:sym typeface="Wingdings" pitchFamily="2" charset="2"/>
            </a:endParaRPr>
          </a:p>
          <a:p>
            <a:pPr marL="0" indent="0" algn="just">
              <a:buNone/>
            </a:pPr>
            <a:r>
              <a:rPr lang="fr-FR" dirty="0" smtClean="0">
                <a:solidFill>
                  <a:srgbClr val="FFFF00"/>
                </a:solidFill>
                <a:sym typeface="Wingdings" pitchFamily="2" charset="2"/>
              </a:rPr>
              <a:t>Tutorat individualisé : apprentissage et perfectionnement  en anglais </a:t>
            </a:r>
            <a:r>
              <a:rPr lang="fr-FR" dirty="0" smtClean="0">
                <a:solidFill>
                  <a:srgbClr val="FFFF00"/>
                </a:solidFill>
              </a:rPr>
              <a:t> </a:t>
            </a:r>
            <a:endParaRPr lang="fr-FR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dirty="0" smtClean="0">
                <a:solidFill>
                  <a:srgbClr val="FFFF00"/>
                </a:solidFill>
              </a:rPr>
              <a:t>Le </a:t>
            </a:r>
            <a:r>
              <a:rPr lang="fr-FR" sz="3200" i="1" dirty="0" smtClean="0">
                <a:solidFill>
                  <a:srgbClr val="FFFF00"/>
                </a:solidFill>
              </a:rPr>
              <a:t>centre d’écriture</a:t>
            </a:r>
            <a:r>
              <a:rPr lang="fr-FR" sz="3200" dirty="0" smtClean="0">
                <a:solidFill>
                  <a:srgbClr val="FFFF00"/>
                </a:solidFill>
              </a:rPr>
              <a:t> de l’Université Western Cape en Afrique du Sud (Leibowitz </a:t>
            </a:r>
            <a:r>
              <a:rPr lang="fr-FR" sz="3200" i="1" dirty="0" smtClean="0">
                <a:solidFill>
                  <a:srgbClr val="FFFF00"/>
                </a:solidFill>
              </a:rPr>
              <a:t>et al.</a:t>
            </a:r>
            <a:r>
              <a:rPr lang="fr-FR" sz="3200" dirty="0" smtClean="0">
                <a:solidFill>
                  <a:srgbClr val="FFFF00"/>
                </a:solidFill>
              </a:rPr>
              <a:t>, 1997)</a:t>
            </a:r>
            <a:endParaRPr lang="fr-FR" sz="3200" dirty="0">
              <a:solidFill>
                <a:srgbClr val="FFFF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903712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fr-FR" dirty="0" smtClean="0">
                <a:solidFill>
                  <a:srgbClr val="FFFF00"/>
                </a:solidFill>
              </a:rPr>
              <a:t>De nombreux étudiants n’ont pas l’anglais comme langue maternelle / souvent issus de minorités ethniques</a:t>
            </a:r>
          </a:p>
          <a:p>
            <a:pPr marL="0" indent="0" algn="just">
              <a:buNone/>
            </a:pPr>
            <a:endParaRPr lang="fr-FR" dirty="0" smtClean="0">
              <a:solidFill>
                <a:srgbClr val="FFFF00"/>
              </a:solidFill>
            </a:endParaRPr>
          </a:p>
          <a:p>
            <a:pPr marL="0" indent="0" algn="just">
              <a:buNone/>
            </a:pPr>
            <a:r>
              <a:rPr lang="fr-FR" dirty="0" smtClean="0">
                <a:solidFill>
                  <a:srgbClr val="FFFF00"/>
                </a:solidFill>
              </a:rPr>
              <a:t>Centre d’écriture ouvert toute la journée</a:t>
            </a:r>
          </a:p>
          <a:p>
            <a:pPr marL="0" indent="0" algn="just">
              <a:buNone/>
            </a:pPr>
            <a:endParaRPr lang="fr-FR" dirty="0" smtClean="0">
              <a:solidFill>
                <a:srgbClr val="FFFF00"/>
              </a:solidFill>
            </a:endParaRPr>
          </a:p>
          <a:p>
            <a:pPr marL="0" indent="0" algn="just">
              <a:buNone/>
            </a:pPr>
            <a:r>
              <a:rPr lang="fr-FR" dirty="0" smtClean="0">
                <a:solidFill>
                  <a:srgbClr val="FFFF00"/>
                </a:solidFill>
              </a:rPr>
              <a:t>Rencontre avec des tuteurs (étudiants dont l’anglais est la première langue)</a:t>
            </a:r>
          </a:p>
          <a:p>
            <a:pPr marL="0" indent="0" algn="just">
              <a:buNone/>
            </a:pPr>
            <a:endParaRPr lang="fr-FR" dirty="0" smtClean="0">
              <a:solidFill>
                <a:srgbClr val="FFFF00"/>
              </a:solidFill>
            </a:endParaRPr>
          </a:p>
          <a:p>
            <a:pPr marL="0" indent="0" algn="just">
              <a:buNone/>
            </a:pPr>
            <a:r>
              <a:rPr lang="fr-FR" dirty="0" smtClean="0">
                <a:solidFill>
                  <a:srgbClr val="FFFF00"/>
                </a:solidFill>
              </a:rPr>
              <a:t>Aide à la rédaction de textes / réponses à des besoins particuliers (vocabulaire, grammaire, orthographe …)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fr-FR" sz="2800" dirty="0" smtClean="0">
                <a:solidFill>
                  <a:srgbClr val="FFFF00"/>
                </a:solidFill>
              </a:rPr>
              <a:t>Dans les années 1980 : </a:t>
            </a:r>
            <a:r>
              <a:rPr lang="fr-FR" sz="2800" i="1" dirty="0" err="1" smtClean="0">
                <a:solidFill>
                  <a:srgbClr val="FFFF00"/>
                </a:solidFill>
              </a:rPr>
              <a:t>Overbroeck’s</a:t>
            </a:r>
            <a:r>
              <a:rPr lang="fr-FR" sz="2800" i="1" dirty="0" smtClean="0">
                <a:solidFill>
                  <a:srgbClr val="FFFF00"/>
                </a:solidFill>
              </a:rPr>
              <a:t> Tutorial </a:t>
            </a:r>
            <a:r>
              <a:rPr lang="fr-FR" sz="2800" i="1" dirty="0" err="1" smtClean="0">
                <a:solidFill>
                  <a:srgbClr val="FFFF00"/>
                </a:solidFill>
              </a:rPr>
              <a:t>College</a:t>
            </a:r>
            <a:r>
              <a:rPr lang="fr-FR" sz="2800" i="1" dirty="0" smtClean="0">
                <a:solidFill>
                  <a:srgbClr val="FFFF00"/>
                </a:solidFill>
              </a:rPr>
              <a:t> </a:t>
            </a:r>
            <a:r>
              <a:rPr lang="fr-FR" sz="2800" dirty="0" smtClean="0">
                <a:solidFill>
                  <a:srgbClr val="FFFF00"/>
                </a:solidFill>
              </a:rPr>
              <a:t>en Grande-Bretagne (Gordon &amp; Gordon, 1990)</a:t>
            </a:r>
            <a:endParaRPr lang="fr-FR" sz="2800" dirty="0">
              <a:solidFill>
                <a:srgbClr val="FFFF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4047728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fr-FR" dirty="0" smtClean="0">
                <a:solidFill>
                  <a:srgbClr val="FFFF00"/>
                </a:solidFill>
              </a:rPr>
              <a:t>Préparation à l’examen d’entrée aux Universités d’Oxford et de Cambridge</a:t>
            </a:r>
          </a:p>
          <a:p>
            <a:pPr algn="just">
              <a:buNone/>
            </a:pPr>
            <a:endParaRPr lang="fr-FR" dirty="0" smtClean="0"/>
          </a:p>
          <a:p>
            <a:pPr algn="just">
              <a:buNone/>
            </a:pPr>
            <a:r>
              <a:rPr lang="fr-FR" dirty="0" smtClean="0">
                <a:solidFill>
                  <a:srgbClr val="FFFF00"/>
                </a:solidFill>
              </a:rPr>
              <a:t>Etudiants qui ont besoin d’une formation supplémentaire, d’une aide individualisée (anglais, domaine disciplinaire concerné, aide méthodologique, révision …)</a:t>
            </a:r>
          </a:p>
          <a:p>
            <a:pPr algn="just">
              <a:buNone/>
            </a:pPr>
            <a:endParaRPr lang="fr-FR" dirty="0" smtClean="0"/>
          </a:p>
          <a:p>
            <a:pPr algn="just">
              <a:buNone/>
            </a:pPr>
            <a:r>
              <a:rPr lang="fr-FR" dirty="0" smtClean="0">
                <a:solidFill>
                  <a:srgbClr val="FFFF00"/>
                </a:solidFill>
              </a:rPr>
              <a:t>230 étudiants de toutes les régions de la GB en ont bénéficié durant la décennie</a:t>
            </a:r>
            <a:endParaRPr lang="fr-FR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2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1059</TotalTime>
  <Words>1255</Words>
  <Application>Microsoft Office PowerPoint</Application>
  <PresentationFormat>Affichage à l'écran (4:3)</PresentationFormat>
  <Paragraphs>230</Paragraphs>
  <Slides>30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30</vt:i4>
      </vt:variant>
    </vt:vector>
  </HeadingPairs>
  <TitlesOfParts>
    <vt:vector size="39" baseType="lpstr">
      <vt:lpstr>Arial</vt:lpstr>
      <vt:lpstr>Calibri</vt:lpstr>
      <vt:lpstr>Constantia</vt:lpstr>
      <vt:lpstr>Lato</vt:lpstr>
      <vt:lpstr>Lato Bold</vt:lpstr>
      <vt:lpstr>Times New Roman</vt:lpstr>
      <vt:lpstr>Wingdings</vt:lpstr>
      <vt:lpstr>Wingdings 2</vt:lpstr>
      <vt:lpstr>Débit</vt:lpstr>
      <vt:lpstr>« Le tutorat entre pairs dans l’enseignement supérieur »</vt:lpstr>
      <vt:lpstr>Plan de l’intervention :</vt:lpstr>
      <vt:lpstr>Une origine et une définition …</vt:lpstr>
      <vt:lpstr>D’où viennent les pratiques tutorales ?</vt:lpstr>
      <vt:lpstr>Système d’entraide entre les élèves = éducation par les pairs</vt:lpstr>
      <vt:lpstr>Retour de la méthode dans les années 1960 aux USA</vt:lpstr>
      <vt:lpstr>Apparition dans l’enseignement supérieur dans les pays anglo-saxons (années 1970/80) </vt:lpstr>
      <vt:lpstr>Le centre d’écriture de l’Université Western Cape en Afrique du Sud (Leibowitz et al., 1997)</vt:lpstr>
      <vt:lpstr>Dans les années 1980 : Overbroeck’s Tutorial College en Grande-Bretagne (Gordon &amp; Gordon, 1990)</vt:lpstr>
      <vt:lpstr>  Il s’agit principalement d’accompagner des étudiants en difficulté …</vt:lpstr>
      <vt:lpstr>Le tutorat au sein de l’université française …</vt:lpstr>
      <vt:lpstr>« Les Carabins de Bordeaux »</vt:lpstr>
      <vt:lpstr>Qui sont les tutorés ?</vt:lpstr>
      <vt:lpstr>Qui sont les tuteurs ? </vt:lpstr>
      <vt:lpstr>Association tuteur/tutoré</vt:lpstr>
      <vt:lpstr>Présentation PowerPoint</vt:lpstr>
      <vt:lpstr>La relation d’aide : une condition nécessaire mais non suffisante ?</vt:lpstr>
      <vt:lpstr>Ces deux dimensions (relation d’aide/asymétrie) sont condensées dans la notion de congruence cognitive (Moust, 1993) :</vt:lpstr>
      <vt:lpstr>Divers dispositifs possibles :</vt:lpstr>
      <vt:lpstr>D’autres dispositifs possibles …</vt:lpstr>
      <vt:lpstr>Différents types d’interventions tutorales :</vt:lpstr>
      <vt:lpstr>« Efficacité » des tuteurs :</vt:lpstr>
      <vt:lpstr>    Les dispositifs hybrides (tutorat vintage) :  </vt:lpstr>
      <vt:lpstr>L’expérience en tant que tutoré :</vt:lpstr>
      <vt:lpstr>Une autre caractéristique de l’intervention tutorale : l’effet-tuteur</vt:lpstr>
      <vt:lpstr>L’effet-tuteur : « Learning through teaching » (Gartner, Kolher &amp; Riessman, 1973)</vt:lpstr>
      <vt:lpstr>Quelques idées, suggestions ou conseils …. </vt:lpstr>
      <vt:lpstr>   Pour conclure …</vt:lpstr>
      <vt:lpstr>Quelques références bibliographiques :</vt:lpstr>
      <vt:lpstr>Je vous remercie de votre attention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Alain</dc:creator>
  <cp:lastModifiedBy>Anne BERGEAL</cp:lastModifiedBy>
  <cp:revision>140</cp:revision>
  <dcterms:created xsi:type="dcterms:W3CDTF">2019-07-21T12:30:06Z</dcterms:created>
  <dcterms:modified xsi:type="dcterms:W3CDTF">2019-10-18T06:15:24Z</dcterms:modified>
</cp:coreProperties>
</file>