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olors2.xml" ContentType="application/vnd.ms-office.chartcolorstyle+xml"/>
  <Override PartName="/ppt/charts/style2.xml" ContentType="application/vnd.ms-office.chartstyle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1" r:id="rId5"/>
    <p:sldId id="27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0" r:id="rId16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A45D"/>
    <a:srgbClr val="0085B6"/>
    <a:srgbClr val="BE1622"/>
    <a:srgbClr val="B9385B"/>
    <a:srgbClr val="7E1E18"/>
    <a:srgbClr val="A0C7A1"/>
    <a:srgbClr val="8B579F"/>
    <a:srgbClr val="189672"/>
    <a:srgbClr val="008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>
      <p:cViewPr varScale="1">
        <p:scale>
          <a:sx n="160" d="100"/>
          <a:sy n="160" d="100"/>
        </p:scale>
        <p:origin x="7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ain%20Pauly\Desktop\CONSEILS%20PERFECTIONNEMENT\CP%203%20Mars%202025%20S3%20et%20S5\Bases%20de%20l'&#233;lectroniqu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ain%20Pauly\Desktop\CONSEILS%20PERFECTIONNEMENT\CP%203%20Mars%202025%20S3%20et%20S5\Bases%20de%20l'&#233;lectroniqu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ain%20Pauly\Desktop\CONSEILS%20PERFECTIONNEMENT\CP%203%20Mars%202025%20S3%20et%20S5\Evaluation%20glogale%20du%20semestre%20S3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ain%20Pauly\Desktop\CONSEILS%20PERFECTIONNEMENT\CP%203%20Mars%202025%20S3%20et%20S5\Evaluation%20glogale%20du%20semestre%20S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b="1"/>
              <a:t>Bases de l'électronique : TD</a:t>
            </a:r>
          </a:p>
        </c:rich>
      </c:tx>
      <c:layout>
        <c:manualLayout>
          <c:xMode val="edge"/>
          <c:yMode val="edge"/>
          <c:x val="0.30688773629419919"/>
          <c:y val="0.121761265057085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solidFill>
            <a:schemeClr val="accent1">
              <a:shade val="50000"/>
            </a:schemeClr>
          </a:solidFill>
        </a:ln>
        <a:effectLst/>
        <a:sp3d>
          <a:contourClr>
            <a:schemeClr val="accent1">
              <a:shade val="5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Feuil1!$A$27</c:f>
              <c:strCache>
                <c:ptCount val="1"/>
                <c:pt idx="0">
                  <c:v>++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Feuil1!$B$26:$G$26</c:f>
              <c:strCache>
                <c:ptCount val="6"/>
                <c:pt idx="0">
                  <c:v>PEIP</c:v>
                </c:pt>
                <c:pt idx="1">
                  <c:v>LAS2 SPI</c:v>
                </c:pt>
                <c:pt idx="2">
                  <c:v>PTMN</c:v>
                </c:pt>
                <c:pt idx="3">
                  <c:v>Méca</c:v>
                </c:pt>
                <c:pt idx="4">
                  <c:v>EEA</c:v>
                </c:pt>
                <c:pt idx="5">
                  <c:v>MTN</c:v>
                </c:pt>
              </c:strCache>
            </c:strRef>
          </c:cat>
          <c:val>
            <c:numRef>
              <c:f>Feuil1!$B$27:$G$27</c:f>
              <c:numCache>
                <c:formatCode>General</c:formatCode>
                <c:ptCount val="6"/>
                <c:pt idx="0">
                  <c:v>14</c:v>
                </c:pt>
                <c:pt idx="1">
                  <c:v>15</c:v>
                </c:pt>
                <c:pt idx="2">
                  <c:v>0</c:v>
                </c:pt>
                <c:pt idx="3">
                  <c:v>7</c:v>
                </c:pt>
                <c:pt idx="4">
                  <c:v>4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C2-46A9-88D7-35CD8442D170}"/>
            </c:ext>
          </c:extLst>
        </c:ser>
        <c:ser>
          <c:idx val="1"/>
          <c:order val="1"/>
          <c:tx>
            <c:strRef>
              <c:f>Feuil1!$A$28</c:f>
              <c:strCache>
                <c:ptCount val="1"/>
                <c:pt idx="0">
                  <c:v>+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Feuil1!$B$26:$G$26</c:f>
              <c:strCache>
                <c:ptCount val="6"/>
                <c:pt idx="0">
                  <c:v>PEIP</c:v>
                </c:pt>
                <c:pt idx="1">
                  <c:v>LAS2 SPI</c:v>
                </c:pt>
                <c:pt idx="2">
                  <c:v>PTMN</c:v>
                </c:pt>
                <c:pt idx="3">
                  <c:v>Méca</c:v>
                </c:pt>
                <c:pt idx="4">
                  <c:v>EEA</c:v>
                </c:pt>
                <c:pt idx="5">
                  <c:v>MTN</c:v>
                </c:pt>
              </c:strCache>
            </c:strRef>
          </c:cat>
          <c:val>
            <c:numRef>
              <c:f>Feuil1!$B$28:$G$28</c:f>
              <c:numCache>
                <c:formatCode>General</c:formatCode>
                <c:ptCount val="6"/>
                <c:pt idx="0">
                  <c:v>35</c:v>
                </c:pt>
                <c:pt idx="1">
                  <c:v>20</c:v>
                </c:pt>
                <c:pt idx="2">
                  <c:v>1</c:v>
                </c:pt>
                <c:pt idx="3">
                  <c:v>5</c:v>
                </c:pt>
                <c:pt idx="4">
                  <c:v>5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C2-46A9-88D7-35CD8442D170}"/>
            </c:ext>
          </c:extLst>
        </c:ser>
        <c:ser>
          <c:idx val="2"/>
          <c:order val="2"/>
          <c:tx>
            <c:strRef>
              <c:f>Feuil1!$A$29</c:f>
              <c:strCache>
                <c:ptCount val="1"/>
                <c:pt idx="0">
                  <c:v>-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Feuil1!$B$26:$G$26</c:f>
              <c:strCache>
                <c:ptCount val="6"/>
                <c:pt idx="0">
                  <c:v>PEIP</c:v>
                </c:pt>
                <c:pt idx="1">
                  <c:v>LAS2 SPI</c:v>
                </c:pt>
                <c:pt idx="2">
                  <c:v>PTMN</c:v>
                </c:pt>
                <c:pt idx="3">
                  <c:v>Méca</c:v>
                </c:pt>
                <c:pt idx="4">
                  <c:v>EEA</c:v>
                </c:pt>
                <c:pt idx="5">
                  <c:v>MTN</c:v>
                </c:pt>
              </c:strCache>
            </c:strRef>
          </c:cat>
          <c:val>
            <c:numRef>
              <c:f>Feuil1!$B$29:$G$29</c:f>
              <c:numCache>
                <c:formatCode>General</c:formatCode>
                <c:ptCount val="6"/>
                <c:pt idx="0">
                  <c:v>7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C2-46A9-88D7-35CD8442D170}"/>
            </c:ext>
          </c:extLst>
        </c:ser>
        <c:ser>
          <c:idx val="3"/>
          <c:order val="3"/>
          <c:tx>
            <c:strRef>
              <c:f>Feuil1!$A$30</c:f>
              <c:strCache>
                <c:ptCount val="1"/>
                <c:pt idx="0">
                  <c:v>--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Feuil1!$B$26:$G$26</c:f>
              <c:strCache>
                <c:ptCount val="6"/>
                <c:pt idx="0">
                  <c:v>PEIP</c:v>
                </c:pt>
                <c:pt idx="1">
                  <c:v>LAS2 SPI</c:v>
                </c:pt>
                <c:pt idx="2">
                  <c:v>PTMN</c:v>
                </c:pt>
                <c:pt idx="3">
                  <c:v>Méca</c:v>
                </c:pt>
                <c:pt idx="4">
                  <c:v>EEA</c:v>
                </c:pt>
                <c:pt idx="5">
                  <c:v>MTN</c:v>
                </c:pt>
              </c:strCache>
            </c:strRef>
          </c:cat>
          <c:val>
            <c:numRef>
              <c:f>Feuil1!$B$30:$G$30</c:f>
              <c:numCache>
                <c:formatCode>General</c:formatCode>
                <c:ptCount val="6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C2-46A9-88D7-35CD8442D1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77588640"/>
        <c:axId val="1577589056"/>
        <c:axId val="0"/>
      </c:bar3DChart>
      <c:catAx>
        <c:axId val="157758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77589056"/>
        <c:crosses val="autoZero"/>
        <c:auto val="1"/>
        <c:lblAlgn val="ctr"/>
        <c:lblOffset val="100"/>
        <c:noMultiLvlLbl val="0"/>
      </c:catAx>
      <c:valAx>
        <c:axId val="157758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77588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/>
              <a:t>Bases</a:t>
            </a:r>
            <a:r>
              <a:rPr lang="en-US" sz="1400" baseline="0"/>
              <a:t> de l'électronique : CM</a:t>
            </a:r>
            <a:endParaRPr lang="en-US" sz="1400"/>
          </a:p>
        </c:rich>
      </c:tx>
      <c:layout>
        <c:manualLayout>
          <c:xMode val="edge"/>
          <c:yMode val="edge"/>
          <c:x val="0.44861111111111107"/>
          <c:y val="6.9444330147567665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Feuil1!$A$11</c:f>
              <c:strCache>
                <c:ptCount val="1"/>
                <c:pt idx="0">
                  <c:v>++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Feuil1!$B$10:$G$10</c:f>
              <c:strCache>
                <c:ptCount val="6"/>
                <c:pt idx="0">
                  <c:v>PEIP</c:v>
                </c:pt>
                <c:pt idx="1">
                  <c:v>LAS2 SPI</c:v>
                </c:pt>
                <c:pt idx="2">
                  <c:v>PTMN</c:v>
                </c:pt>
                <c:pt idx="3">
                  <c:v>Méca</c:v>
                </c:pt>
                <c:pt idx="4">
                  <c:v>EEA</c:v>
                </c:pt>
                <c:pt idx="5">
                  <c:v>MTN</c:v>
                </c:pt>
              </c:strCache>
            </c:strRef>
          </c:cat>
          <c:val>
            <c:numRef>
              <c:f>Feuil1!$B$11:$G$11</c:f>
              <c:numCache>
                <c:formatCode>General</c:formatCode>
                <c:ptCount val="6"/>
                <c:pt idx="0">
                  <c:v>7</c:v>
                </c:pt>
                <c:pt idx="1">
                  <c:v>22</c:v>
                </c:pt>
                <c:pt idx="2">
                  <c:v>0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2E-4EF6-B67B-ADCA702F60D5}"/>
            </c:ext>
          </c:extLst>
        </c:ser>
        <c:ser>
          <c:idx val="1"/>
          <c:order val="1"/>
          <c:tx>
            <c:strRef>
              <c:f>Feuil1!$A$12</c:f>
              <c:strCache>
                <c:ptCount val="1"/>
                <c:pt idx="0">
                  <c:v>+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Feuil1!$B$10:$G$10</c:f>
              <c:strCache>
                <c:ptCount val="6"/>
                <c:pt idx="0">
                  <c:v>PEIP</c:v>
                </c:pt>
                <c:pt idx="1">
                  <c:v>LAS2 SPI</c:v>
                </c:pt>
                <c:pt idx="2">
                  <c:v>PTMN</c:v>
                </c:pt>
                <c:pt idx="3">
                  <c:v>Méca</c:v>
                </c:pt>
                <c:pt idx="4">
                  <c:v>EEA</c:v>
                </c:pt>
                <c:pt idx="5">
                  <c:v>MTN</c:v>
                </c:pt>
              </c:strCache>
            </c:strRef>
          </c:cat>
          <c:val>
            <c:numRef>
              <c:f>Feuil1!$B$12:$G$12</c:f>
              <c:numCache>
                <c:formatCode>General</c:formatCode>
                <c:ptCount val="6"/>
                <c:pt idx="0">
                  <c:v>28</c:v>
                </c:pt>
                <c:pt idx="1">
                  <c:v>14</c:v>
                </c:pt>
                <c:pt idx="2">
                  <c:v>0</c:v>
                </c:pt>
                <c:pt idx="3">
                  <c:v>6</c:v>
                </c:pt>
                <c:pt idx="4">
                  <c:v>7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2E-4EF6-B67B-ADCA702F60D5}"/>
            </c:ext>
          </c:extLst>
        </c:ser>
        <c:ser>
          <c:idx val="2"/>
          <c:order val="2"/>
          <c:tx>
            <c:strRef>
              <c:f>Feuil1!$A$13</c:f>
              <c:strCache>
                <c:ptCount val="1"/>
                <c:pt idx="0">
                  <c:v>-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Feuil1!$B$10:$G$10</c:f>
              <c:strCache>
                <c:ptCount val="6"/>
                <c:pt idx="0">
                  <c:v>PEIP</c:v>
                </c:pt>
                <c:pt idx="1">
                  <c:v>LAS2 SPI</c:v>
                </c:pt>
                <c:pt idx="2">
                  <c:v>PTMN</c:v>
                </c:pt>
                <c:pt idx="3">
                  <c:v>Méca</c:v>
                </c:pt>
                <c:pt idx="4">
                  <c:v>EEA</c:v>
                </c:pt>
                <c:pt idx="5">
                  <c:v>MTN</c:v>
                </c:pt>
              </c:strCache>
            </c:strRef>
          </c:cat>
          <c:val>
            <c:numRef>
              <c:f>Feuil1!$B$13:$G$13</c:f>
              <c:numCache>
                <c:formatCode>General</c:formatCode>
                <c:ptCount val="6"/>
                <c:pt idx="0">
                  <c:v>14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  <c:pt idx="4">
                  <c:v>0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2E-4EF6-B67B-ADCA702F60D5}"/>
            </c:ext>
          </c:extLst>
        </c:ser>
        <c:ser>
          <c:idx val="3"/>
          <c:order val="3"/>
          <c:tx>
            <c:strRef>
              <c:f>Feuil1!$A$14</c:f>
              <c:strCache>
                <c:ptCount val="1"/>
                <c:pt idx="0">
                  <c:v>--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Feuil1!$B$10:$G$10</c:f>
              <c:strCache>
                <c:ptCount val="6"/>
                <c:pt idx="0">
                  <c:v>PEIP</c:v>
                </c:pt>
                <c:pt idx="1">
                  <c:v>LAS2 SPI</c:v>
                </c:pt>
                <c:pt idx="2">
                  <c:v>PTMN</c:v>
                </c:pt>
                <c:pt idx="3">
                  <c:v>Méca</c:v>
                </c:pt>
                <c:pt idx="4">
                  <c:v>EEA</c:v>
                </c:pt>
                <c:pt idx="5">
                  <c:v>MTN</c:v>
                </c:pt>
              </c:strCache>
            </c:strRef>
          </c:cat>
          <c:val>
            <c:numRef>
              <c:f>Feuil1!$B$14:$G$14</c:f>
              <c:numCache>
                <c:formatCode>General</c:formatCode>
                <c:ptCount val="6"/>
                <c:pt idx="0">
                  <c:v>8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2E-4EF6-B67B-ADCA702F60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4095024"/>
        <c:axId val="224118280"/>
        <c:axId val="0"/>
      </c:bar3DChart>
      <c:catAx>
        <c:axId val="224095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fr-FR"/>
          </a:p>
        </c:txPr>
        <c:crossAx val="224118280"/>
        <c:crosses val="autoZero"/>
        <c:auto val="1"/>
        <c:lblAlgn val="ctr"/>
        <c:lblOffset val="100"/>
        <c:noMultiLvlLbl val="0"/>
      </c:catAx>
      <c:valAx>
        <c:axId val="224118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fr-FR"/>
          </a:p>
        </c:txPr>
        <c:crossAx val="2240950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Avis général</a:t>
            </a:r>
          </a:p>
        </c:rich>
      </c:tx>
      <c:layout>
        <c:manualLayout>
          <c:xMode val="edge"/>
          <c:yMode val="edge"/>
          <c:x val="0.39723600174978124"/>
          <c:y val="0.10269848691716388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Feuil1!$A$11</c:f>
              <c:strCache>
                <c:ptCount val="1"/>
                <c:pt idx="0">
                  <c:v>++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Feuil1!$B$10:$G$10</c:f>
              <c:strCache>
                <c:ptCount val="6"/>
                <c:pt idx="0">
                  <c:v>PEIP</c:v>
                </c:pt>
                <c:pt idx="1">
                  <c:v>MTN</c:v>
                </c:pt>
                <c:pt idx="2">
                  <c:v>EEA</c:v>
                </c:pt>
                <c:pt idx="3">
                  <c:v>Mécanique</c:v>
                </c:pt>
                <c:pt idx="4">
                  <c:v>PTMN</c:v>
                </c:pt>
                <c:pt idx="5">
                  <c:v>LAS2 SPI</c:v>
                </c:pt>
              </c:strCache>
            </c:strRef>
          </c:cat>
          <c:val>
            <c:numRef>
              <c:f>Feuil1!$B$11:$G$11</c:f>
              <c:numCache>
                <c:formatCode>General</c:formatCode>
                <c:ptCount val="6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17-4650-B41C-FC252DC0A31C}"/>
            </c:ext>
          </c:extLst>
        </c:ser>
        <c:ser>
          <c:idx val="1"/>
          <c:order val="1"/>
          <c:tx>
            <c:strRef>
              <c:f>Feuil1!$A$12</c:f>
              <c:strCache>
                <c:ptCount val="1"/>
                <c:pt idx="0">
                  <c:v>+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Feuil1!$B$10:$G$10</c:f>
              <c:strCache>
                <c:ptCount val="6"/>
                <c:pt idx="0">
                  <c:v>PEIP</c:v>
                </c:pt>
                <c:pt idx="1">
                  <c:v>MTN</c:v>
                </c:pt>
                <c:pt idx="2">
                  <c:v>EEA</c:v>
                </c:pt>
                <c:pt idx="3">
                  <c:v>Mécanique</c:v>
                </c:pt>
                <c:pt idx="4">
                  <c:v>PTMN</c:v>
                </c:pt>
                <c:pt idx="5">
                  <c:v>LAS2 SPI</c:v>
                </c:pt>
              </c:strCache>
            </c:strRef>
          </c:cat>
          <c:val>
            <c:numRef>
              <c:f>Feuil1!$B$12:$G$12</c:f>
              <c:numCache>
                <c:formatCode>General</c:formatCode>
                <c:ptCount val="6"/>
                <c:pt idx="0">
                  <c:v>48</c:v>
                </c:pt>
                <c:pt idx="1">
                  <c:v>13</c:v>
                </c:pt>
                <c:pt idx="2">
                  <c:v>8</c:v>
                </c:pt>
                <c:pt idx="3">
                  <c:v>8</c:v>
                </c:pt>
                <c:pt idx="4">
                  <c:v>1</c:v>
                </c:pt>
                <c:pt idx="5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17-4650-B41C-FC252DC0A31C}"/>
            </c:ext>
          </c:extLst>
        </c:ser>
        <c:ser>
          <c:idx val="2"/>
          <c:order val="2"/>
          <c:tx>
            <c:strRef>
              <c:f>Feuil1!$A$13</c:f>
              <c:strCache>
                <c:ptCount val="1"/>
                <c:pt idx="0">
                  <c:v>-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Feuil1!$B$10:$G$10</c:f>
              <c:strCache>
                <c:ptCount val="6"/>
                <c:pt idx="0">
                  <c:v>PEIP</c:v>
                </c:pt>
                <c:pt idx="1">
                  <c:v>MTN</c:v>
                </c:pt>
                <c:pt idx="2">
                  <c:v>EEA</c:v>
                </c:pt>
                <c:pt idx="3">
                  <c:v>Mécanique</c:v>
                </c:pt>
                <c:pt idx="4">
                  <c:v>PTMN</c:v>
                </c:pt>
                <c:pt idx="5">
                  <c:v>LAS2 SPI</c:v>
                </c:pt>
              </c:strCache>
            </c:strRef>
          </c:cat>
          <c:val>
            <c:numRef>
              <c:f>Feuil1!$B$13:$G$13</c:f>
              <c:numCache>
                <c:formatCode>General</c:formatCode>
                <c:ptCount val="6"/>
                <c:pt idx="0">
                  <c:v>8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  <c:pt idx="4">
                  <c:v>0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17-4650-B41C-FC252DC0A31C}"/>
            </c:ext>
          </c:extLst>
        </c:ser>
        <c:ser>
          <c:idx val="3"/>
          <c:order val="3"/>
          <c:tx>
            <c:strRef>
              <c:f>Feuil1!$A$14</c:f>
              <c:strCache>
                <c:ptCount val="1"/>
                <c:pt idx="0">
                  <c:v>--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Feuil1!$B$10:$G$10</c:f>
              <c:strCache>
                <c:ptCount val="6"/>
                <c:pt idx="0">
                  <c:v>PEIP</c:v>
                </c:pt>
                <c:pt idx="1">
                  <c:v>MTN</c:v>
                </c:pt>
                <c:pt idx="2">
                  <c:v>EEA</c:v>
                </c:pt>
                <c:pt idx="3">
                  <c:v>Mécanique</c:v>
                </c:pt>
                <c:pt idx="4">
                  <c:v>PTMN</c:v>
                </c:pt>
                <c:pt idx="5">
                  <c:v>LAS2 SPI</c:v>
                </c:pt>
              </c:strCache>
            </c:strRef>
          </c:cat>
          <c:val>
            <c:numRef>
              <c:f>Feuil1!$B$14:$G$14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17-4650-B41C-FC252DC0A3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4095024"/>
        <c:axId val="224118280"/>
        <c:axId val="0"/>
      </c:bar3DChart>
      <c:catAx>
        <c:axId val="224095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fr-FR"/>
          </a:p>
        </c:txPr>
        <c:crossAx val="224118280"/>
        <c:crosses val="autoZero"/>
        <c:auto val="1"/>
        <c:lblAlgn val="ctr"/>
        <c:lblOffset val="100"/>
        <c:noMultiLvlLbl val="0"/>
      </c:catAx>
      <c:valAx>
        <c:axId val="224118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fr-FR"/>
          </a:p>
        </c:txPr>
        <c:crossAx val="2240950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fr-FR" sz="1600" b="1"/>
              <a:t>Cohérence globale</a:t>
            </a:r>
            <a:endParaRPr lang="fr-FR" sz="1600" b="1">
              <a:effectLst/>
            </a:endParaRPr>
          </a:p>
        </c:rich>
      </c:tx>
      <c:layout>
        <c:manualLayout>
          <c:xMode val="edge"/>
          <c:yMode val="edge"/>
          <c:x val="0.38508333333333333"/>
          <c:y val="0.212962962962962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solidFill>
            <a:schemeClr val="accent1">
              <a:shade val="50000"/>
            </a:schemeClr>
          </a:solidFill>
        </a:ln>
        <a:effectLst/>
        <a:sp3d>
          <a:contourClr>
            <a:schemeClr val="accent1">
              <a:shade val="5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Feuil1!$A$27</c:f>
              <c:strCache>
                <c:ptCount val="1"/>
                <c:pt idx="0">
                  <c:v>++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Feuil1!$B$26:$G$26</c:f>
              <c:strCache>
                <c:ptCount val="6"/>
                <c:pt idx="0">
                  <c:v>PEIP</c:v>
                </c:pt>
                <c:pt idx="1">
                  <c:v>MTN</c:v>
                </c:pt>
                <c:pt idx="2">
                  <c:v>EEA</c:v>
                </c:pt>
                <c:pt idx="3">
                  <c:v>Mécanique</c:v>
                </c:pt>
                <c:pt idx="4">
                  <c:v>PTMN</c:v>
                </c:pt>
                <c:pt idx="5">
                  <c:v>LAS2 SPI</c:v>
                </c:pt>
              </c:strCache>
            </c:strRef>
          </c:cat>
          <c:val>
            <c:numRef>
              <c:f>Feuil1!$B$27:$G$27</c:f>
              <c:numCache>
                <c:formatCode>General</c:formatCode>
                <c:ptCount val="6"/>
                <c:pt idx="0">
                  <c:v>5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78-4801-9F75-CA6056CCFB8A}"/>
            </c:ext>
          </c:extLst>
        </c:ser>
        <c:ser>
          <c:idx val="1"/>
          <c:order val="1"/>
          <c:tx>
            <c:strRef>
              <c:f>Feuil1!$A$28</c:f>
              <c:strCache>
                <c:ptCount val="1"/>
                <c:pt idx="0">
                  <c:v>+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Feuil1!$B$26:$G$26</c:f>
              <c:strCache>
                <c:ptCount val="6"/>
                <c:pt idx="0">
                  <c:v>PEIP</c:v>
                </c:pt>
                <c:pt idx="1">
                  <c:v>MTN</c:v>
                </c:pt>
                <c:pt idx="2">
                  <c:v>EEA</c:v>
                </c:pt>
                <c:pt idx="3">
                  <c:v>Mécanique</c:v>
                </c:pt>
                <c:pt idx="4">
                  <c:v>PTMN</c:v>
                </c:pt>
                <c:pt idx="5">
                  <c:v>LAS2 SPI</c:v>
                </c:pt>
              </c:strCache>
            </c:strRef>
          </c:cat>
          <c:val>
            <c:numRef>
              <c:f>Feuil1!$B$28:$G$28</c:f>
              <c:numCache>
                <c:formatCode>General</c:formatCode>
                <c:ptCount val="6"/>
                <c:pt idx="0">
                  <c:v>45</c:v>
                </c:pt>
                <c:pt idx="1">
                  <c:v>13</c:v>
                </c:pt>
                <c:pt idx="2">
                  <c:v>7</c:v>
                </c:pt>
                <c:pt idx="3">
                  <c:v>7</c:v>
                </c:pt>
                <c:pt idx="4">
                  <c:v>1</c:v>
                </c:pt>
                <c:pt idx="5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78-4801-9F75-CA6056CCFB8A}"/>
            </c:ext>
          </c:extLst>
        </c:ser>
        <c:ser>
          <c:idx val="2"/>
          <c:order val="2"/>
          <c:tx>
            <c:strRef>
              <c:f>Feuil1!$A$29</c:f>
              <c:strCache>
                <c:ptCount val="1"/>
                <c:pt idx="0">
                  <c:v>-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Feuil1!$B$26:$G$26</c:f>
              <c:strCache>
                <c:ptCount val="6"/>
                <c:pt idx="0">
                  <c:v>PEIP</c:v>
                </c:pt>
                <c:pt idx="1">
                  <c:v>MTN</c:v>
                </c:pt>
                <c:pt idx="2">
                  <c:v>EEA</c:v>
                </c:pt>
                <c:pt idx="3">
                  <c:v>Mécanique</c:v>
                </c:pt>
                <c:pt idx="4">
                  <c:v>PTMN</c:v>
                </c:pt>
                <c:pt idx="5">
                  <c:v>LAS2 SPI</c:v>
                </c:pt>
              </c:strCache>
            </c:strRef>
          </c:cat>
          <c:val>
            <c:numRef>
              <c:f>Feuil1!$B$29:$G$29</c:f>
              <c:numCache>
                <c:formatCode>General</c:formatCode>
                <c:ptCount val="6"/>
                <c:pt idx="0">
                  <c:v>8</c:v>
                </c:pt>
                <c:pt idx="1">
                  <c:v>0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78-4801-9F75-CA6056CCFB8A}"/>
            </c:ext>
          </c:extLst>
        </c:ser>
        <c:ser>
          <c:idx val="3"/>
          <c:order val="3"/>
          <c:tx>
            <c:strRef>
              <c:f>Feuil1!$A$30</c:f>
              <c:strCache>
                <c:ptCount val="1"/>
                <c:pt idx="0">
                  <c:v>--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Feuil1!$B$26:$G$26</c:f>
              <c:strCache>
                <c:ptCount val="6"/>
                <c:pt idx="0">
                  <c:v>PEIP</c:v>
                </c:pt>
                <c:pt idx="1">
                  <c:v>MTN</c:v>
                </c:pt>
                <c:pt idx="2">
                  <c:v>EEA</c:v>
                </c:pt>
                <c:pt idx="3">
                  <c:v>Mécanique</c:v>
                </c:pt>
                <c:pt idx="4">
                  <c:v>PTMN</c:v>
                </c:pt>
                <c:pt idx="5">
                  <c:v>LAS2 SPI</c:v>
                </c:pt>
              </c:strCache>
            </c:strRef>
          </c:cat>
          <c:val>
            <c:numRef>
              <c:f>Feuil1!$B$30:$G$30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78-4801-9F75-CA6056CCFB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77588640"/>
        <c:axId val="1577589056"/>
        <c:axId val="0"/>
      </c:bar3DChart>
      <c:catAx>
        <c:axId val="157758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77589056"/>
        <c:crosses val="autoZero"/>
        <c:auto val="1"/>
        <c:lblAlgn val="ctr"/>
        <c:lblOffset val="100"/>
        <c:noMultiLvlLbl val="0"/>
      </c:catAx>
      <c:valAx>
        <c:axId val="157758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77588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78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20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87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999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31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861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4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29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860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0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8E347-DDB4-4B4E-959B-CA1F97A8BBE7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940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15BA24E0-81A5-4741-B4BA-058240E02DAD}"/>
              </a:ext>
            </a:extLst>
          </p:cNvPr>
          <p:cNvSpPr txBox="1"/>
          <p:nvPr/>
        </p:nvSpPr>
        <p:spPr>
          <a:xfrm>
            <a:off x="173011" y="3003798"/>
            <a:ext cx="8928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Alain PAULY, responsable de la Licence Sciences Pour </a:t>
            </a:r>
          </a:p>
          <a:p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l’Ingénieur, </a:t>
            </a:r>
          </a:p>
          <a:p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			Marylou COLLY, étudiante en LAS2 SPI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95486"/>
            <a:ext cx="3875431" cy="289443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39502"/>
            <a:ext cx="2119630" cy="209755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34" y="865811"/>
            <a:ext cx="2173433" cy="217343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283718"/>
            <a:ext cx="1687582" cy="189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62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39552" y="1243668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4 enseignants mobilisés pour les auditions des étudiants</a:t>
            </a:r>
          </a:p>
          <a:p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travers l’exercice de soutenance et de réponses aux questions, les étudiants ont été évalués sur leurs capacités à communiquer leurs résultats à l’écrit comme à l’oral dans le format imposé (synthèse à l’oral et très argumenté à l’écrit au sein de leur rapport)</a:t>
            </a:r>
          </a:p>
          <a:p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Environ 70% des étudiants ont obtenu le niveau « intermédiaire » et 30 % le niveau « novice » sur les critères 1 et 2 de la compétence « communiquer et vulgariser efficacement ses résultats.</a:t>
            </a:r>
          </a:p>
          <a:p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L’UE a été évaluée par les étudiants dans le processus d’évaluation des enseignements par les étudiants :</a:t>
            </a:r>
          </a:p>
          <a:p>
            <a:pPr lvl="1"/>
            <a:endParaRPr lang="fr-FR" dirty="0">
              <a:solidFill>
                <a:schemeClr val="tx1">
                  <a:lumMod val="95000"/>
                  <a:lumOff val="5000"/>
                </a:schemeClr>
              </a:solidFill>
              <a:sym typeface="Symbol" panose="05050102010706020507" pitchFamily="18" charset="2"/>
            </a:endParaRPr>
          </a:p>
          <a:p>
            <a:pPr lvl="1"/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918001" y="843558"/>
            <a:ext cx="2577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85B6"/>
                </a:solidFill>
              </a:rPr>
              <a:t>3. Retour d’expérience</a:t>
            </a:r>
          </a:p>
        </p:txBody>
      </p:sp>
    </p:spTree>
    <p:extLst>
      <p:ext uri="{BB962C8B-B14F-4D97-AF65-F5344CB8AC3E}">
        <p14:creationId xmlns:p14="http://schemas.microsoft.com/office/powerpoint/2010/main" val="2767878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898" y="-140254"/>
            <a:ext cx="5417127" cy="283496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95644" cy="145389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8" y="1277227"/>
            <a:ext cx="6196988" cy="51435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922" y="2694709"/>
            <a:ext cx="4575078" cy="257348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934167" y="1355068"/>
            <a:ext cx="59014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Licence SPI</a:t>
            </a:r>
          </a:p>
          <a:p>
            <a:pPr algn="ctr"/>
            <a:r>
              <a:rPr lang="fr-FR" sz="30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Conseil de Perfectionnement </a:t>
            </a:r>
          </a:p>
          <a:p>
            <a:pPr algn="ctr"/>
            <a:r>
              <a:rPr lang="fr-FR" sz="30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S3</a:t>
            </a:r>
          </a:p>
          <a:p>
            <a:pPr algn="ctr"/>
            <a:r>
              <a:rPr lang="fr-FR" sz="30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Lundi 3 Mars 2025</a:t>
            </a:r>
          </a:p>
        </p:txBody>
      </p:sp>
    </p:spTree>
    <p:extLst>
      <p:ext uri="{BB962C8B-B14F-4D97-AF65-F5344CB8AC3E}">
        <p14:creationId xmlns:p14="http://schemas.microsoft.com/office/powerpoint/2010/main" val="4005347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45928" y="470490"/>
            <a:ext cx="72886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Palatino Linotype" panose="02040502050505030304" pitchFamily="18" charset="0"/>
              </a:rPr>
              <a:t>Participation :</a:t>
            </a:r>
          </a:p>
          <a:p>
            <a:endParaRPr lang="fr-FR" dirty="0">
              <a:latin typeface="Palatino Linotype" panose="02040502050505030304" pitchFamily="18" charset="0"/>
            </a:endParaRPr>
          </a:p>
          <a:p>
            <a:r>
              <a:rPr lang="fr-FR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L2 (131/159) 82%</a:t>
            </a:r>
            <a:r>
              <a:rPr lang="fr-FR" dirty="0">
                <a:latin typeface="Palatino Linotype" panose="02040502050505030304" pitchFamily="18" charset="0"/>
              </a:rPr>
              <a:t>		parcours EEA : 9/12</a:t>
            </a:r>
          </a:p>
          <a:p>
            <a:r>
              <a:rPr lang="fr-FR" dirty="0">
                <a:latin typeface="Palatino Linotype" panose="02040502050505030304" pitchFamily="18" charset="0"/>
              </a:rPr>
              <a:t>			parcours Mécanique : 13/15</a:t>
            </a:r>
          </a:p>
          <a:p>
            <a:r>
              <a:rPr lang="fr-FR" dirty="0">
                <a:latin typeface="Palatino Linotype" panose="02040502050505030304" pitchFamily="18" charset="0"/>
              </a:rPr>
              <a:t>			parcours PTR-IPM : 1/1</a:t>
            </a:r>
          </a:p>
          <a:p>
            <a:r>
              <a:rPr lang="fr-FR" dirty="0">
                <a:latin typeface="Palatino Linotype" panose="02040502050505030304" pitchFamily="18" charset="0"/>
              </a:rPr>
              <a:t>			parcours MTN : 13/14</a:t>
            </a:r>
          </a:p>
          <a:p>
            <a:r>
              <a:rPr lang="fr-FR" dirty="0">
                <a:latin typeface="Palatino Linotype" panose="02040502050505030304" pitchFamily="18" charset="0"/>
              </a:rPr>
              <a:t>			parcours PEIP : 59/80</a:t>
            </a:r>
          </a:p>
          <a:p>
            <a:r>
              <a:rPr lang="fr-FR" dirty="0">
                <a:latin typeface="Palatino Linotype" panose="02040502050505030304" pitchFamily="18" charset="0"/>
              </a:rPr>
              <a:t>			parcours LAS2 SPI : 36/37</a:t>
            </a:r>
          </a:p>
          <a:p>
            <a:endParaRPr lang="fr-FR" dirty="0">
              <a:latin typeface="Palatino Linotype" panose="02040502050505030304" pitchFamily="18" charset="0"/>
            </a:endParaRPr>
          </a:p>
          <a:p>
            <a:r>
              <a:rPr lang="fr-FR" dirty="0">
                <a:latin typeface="Palatino Linotype" panose="02040502050505030304" pitchFamily="18" charset="0"/>
              </a:rPr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2892177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"/>
            <a:ext cx="2408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Palatino Linotype" panose="02040502050505030304" pitchFamily="18" charset="0"/>
              </a:rPr>
              <a:t>Licence SPI - L2</a:t>
            </a:r>
            <a:endParaRPr lang="fr-FR" dirty="0">
              <a:latin typeface="Palatino Linotype" panose="02040502050505030304" pitchFamily="18" charset="0"/>
            </a:endParaRPr>
          </a:p>
          <a:p>
            <a:r>
              <a:rPr lang="fr-FR" dirty="0">
                <a:latin typeface="Palatino Linotype" panose="02040502050505030304" pitchFamily="18" charset="0"/>
              </a:rPr>
              <a:t>	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408275" y="14269"/>
            <a:ext cx="5523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UE Bases de l’électronique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67282" y="4363514"/>
            <a:ext cx="820567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Mode intéressant mais pas suffisamment d’interaction avec l’enseignant de cours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/>
        </p:nvGraphicFramePr>
        <p:xfrm>
          <a:off x="4732020" y="0"/>
          <a:ext cx="4069080" cy="4380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/>
        </p:nvGraphicFramePr>
        <p:xfrm>
          <a:off x="367281" y="765724"/>
          <a:ext cx="4364739" cy="3612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8276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"/>
            <a:ext cx="2408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Palatino Linotype" panose="02040502050505030304" pitchFamily="18" charset="0"/>
              </a:rPr>
              <a:t>Licence SPI - L2</a:t>
            </a:r>
            <a:endParaRPr lang="fr-FR" dirty="0">
              <a:latin typeface="Palatino Linotype" panose="02040502050505030304" pitchFamily="18" charset="0"/>
            </a:endParaRPr>
          </a:p>
          <a:p>
            <a:r>
              <a:rPr lang="fr-FR" dirty="0">
                <a:latin typeface="Palatino Linotype" panose="02040502050505030304" pitchFamily="18" charset="0"/>
              </a:rPr>
              <a:t>	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842091" y="0"/>
            <a:ext cx="73019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Evaluation globale du semestre</a:t>
            </a:r>
          </a:p>
        </p:txBody>
      </p:sp>
      <p:graphicFrame>
        <p:nvGraphicFramePr>
          <p:cNvPr id="8" name="Graphique 7"/>
          <p:cNvGraphicFramePr>
            <a:graphicFrameLocks/>
          </p:cNvGraphicFramePr>
          <p:nvPr/>
        </p:nvGraphicFramePr>
        <p:xfrm>
          <a:off x="480060" y="623248"/>
          <a:ext cx="4091940" cy="4405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4427220" y="708661"/>
          <a:ext cx="4373880" cy="4320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4084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11560" y="1275606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Mode hybride apprécié par une majorité d’étudiants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Demande d’augmenter la part de présentiel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Les vidéos constituent des éléments de cours consultables à tout moment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Difficulté pour les étudiants à se contraindre au timing imposé par la séquence de cours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43608" y="771550"/>
            <a:ext cx="2577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85B6"/>
                </a:solidFill>
              </a:rPr>
              <a:t>3. Retour d’expérience</a:t>
            </a:r>
          </a:p>
        </p:txBody>
      </p:sp>
    </p:spTree>
    <p:extLst>
      <p:ext uri="{BB962C8B-B14F-4D97-AF65-F5344CB8AC3E}">
        <p14:creationId xmlns:p14="http://schemas.microsoft.com/office/powerpoint/2010/main" val="2643284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48515" y="339502"/>
            <a:ext cx="9166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Journées PE2PI 2025</a:t>
            </a:r>
          </a:p>
          <a:p>
            <a:pPr algn="ctr"/>
            <a:endParaRPr lang="fr-FR" sz="3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5BA24E0-81A5-4741-B4BA-058240E02DAD}"/>
              </a:ext>
            </a:extLst>
          </p:cNvPr>
          <p:cNvSpPr txBox="1"/>
          <p:nvPr/>
        </p:nvSpPr>
        <p:spPr>
          <a:xfrm>
            <a:off x="539552" y="3579862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Alain PAULY, responsable de la Licence Sciences Pour l’Ingénieur, Marylou COLLY, étudiante en LAS2 SPI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0100" y="1347614"/>
            <a:ext cx="804143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 Mise en place de Situations d’Apprentissage </a:t>
            </a:r>
          </a:p>
          <a:p>
            <a:pPr algn="ctr"/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 d’Evaluation (SAE) en Licence SPI </a:t>
            </a:r>
          </a:p>
          <a:p>
            <a:pPr algn="ctr"/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 moyen d’enseignement en mode hybride »</a:t>
            </a:r>
          </a:p>
          <a:p>
            <a:pPr algn="ctr"/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3605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27584" y="1491630"/>
            <a:ext cx="79208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Licence Sciences Pour l’Ingénieur : 6 parcours en N2</a:t>
            </a:r>
          </a:p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 EEA (Electronique, Electrotechnique, Automatique)</a:t>
            </a:r>
          </a:p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	 Mécanique</a:t>
            </a:r>
          </a:p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	 Mécatronique</a:t>
            </a:r>
          </a:p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	 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Physique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 et Technologies pour le Médical et le Nucléaire (PTMN)</a:t>
            </a:r>
          </a:p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	 </a:t>
            </a:r>
            <a:r>
              <a:rPr lang="fr-FR" dirty="0" err="1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PeiP</a:t>
            </a:r>
            <a:endParaRPr lang="fr-FR" dirty="0">
              <a:solidFill>
                <a:schemeClr val="tx1">
                  <a:lumMod val="95000"/>
                  <a:lumOff val="5000"/>
                </a:schemeClr>
              </a:solidFill>
              <a:sym typeface="Symbol" panose="05050102010706020507" pitchFamily="18" charset="2"/>
            </a:endParaRPr>
          </a:p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	 LAS2 SPI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918001" y="843558"/>
            <a:ext cx="2308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85B6"/>
                </a:solidFill>
              </a:rPr>
              <a:t>1. Contexte du sujet</a:t>
            </a:r>
          </a:p>
        </p:txBody>
      </p:sp>
    </p:spTree>
    <p:extLst>
      <p:ext uri="{BB962C8B-B14F-4D97-AF65-F5344CB8AC3E}">
        <p14:creationId xmlns:p14="http://schemas.microsoft.com/office/powerpoint/2010/main" val="2003536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39552" y="1491630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Au S3, UE « Bases de l’électronique » (majeure)</a:t>
            </a:r>
          </a:p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 fait le lien entre le cours d’électricité du N1 et les enseignements finalisés du 		S4 et de la N3 (EEA, Mécatronique)</a:t>
            </a:r>
          </a:p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	 bases pour aborder les concepts fondamentaux de la discipline électronique</a:t>
            </a:r>
          </a:p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	 10,5h CM (7 séances de 1h30) + 13,5 TD (9 séances de 1h30)</a:t>
            </a:r>
          </a:p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	 environ 160 étudiants (4 groupes de TD)</a:t>
            </a:r>
          </a:p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	 référentiel des compétences de la Licence SPI</a:t>
            </a: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18001" y="843558"/>
            <a:ext cx="2308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85B6"/>
                </a:solidFill>
              </a:rPr>
              <a:t>1. Contexte du sujet</a:t>
            </a:r>
          </a:p>
        </p:txBody>
      </p:sp>
    </p:spTree>
    <p:extLst>
      <p:ext uri="{BB962C8B-B14F-4D97-AF65-F5344CB8AC3E}">
        <p14:creationId xmlns:p14="http://schemas.microsoft.com/office/powerpoint/2010/main" val="452627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39552" y="1491630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- Au S3, UE « Bases de l’électronique » (majeure)</a:t>
            </a:r>
          </a:p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  <a:sym typeface="Symbol" panose="05050102010706020507" pitchFamily="18" charset="2"/>
              </a:rPr>
              <a:t> fait le lien entre le cours d’électricité du N1 et les enseignements finalisés du 		S4 et de la N3 (EEA, Mécatronique)</a:t>
            </a:r>
          </a:p>
          <a:p>
            <a:r>
              <a:rPr lang="fr-FR" dirty="0">
                <a:solidFill>
                  <a:schemeClr val="bg1">
                    <a:lumMod val="85000"/>
                  </a:schemeClr>
                </a:solidFill>
                <a:sym typeface="Symbol" panose="05050102010706020507" pitchFamily="18" charset="2"/>
              </a:rPr>
              <a:t>	 bases pour aborder les concepts fondamentaux de la discipline électronique</a:t>
            </a:r>
          </a:p>
          <a:p>
            <a:r>
              <a:rPr lang="fr-FR" dirty="0">
                <a:solidFill>
                  <a:schemeClr val="bg1">
                    <a:lumMod val="85000"/>
                  </a:schemeClr>
                </a:solidFill>
                <a:sym typeface="Symbol" panose="05050102010706020507" pitchFamily="18" charset="2"/>
              </a:rPr>
              <a:t>	 10,5h CM (7 séances de 1h30) + 13,5 TD (9 séances de 1h30)</a:t>
            </a:r>
          </a:p>
          <a:p>
            <a:r>
              <a:rPr lang="fr-FR" dirty="0">
                <a:solidFill>
                  <a:schemeClr val="bg1">
                    <a:lumMod val="85000"/>
                  </a:schemeClr>
                </a:solidFill>
                <a:sym typeface="Symbol" panose="05050102010706020507" pitchFamily="18" charset="2"/>
              </a:rPr>
              <a:t>	 environ 160 étudiants (4 groupes de TD)</a:t>
            </a:r>
          </a:p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	 référentiel des compétences de la Licence SPI</a:t>
            </a: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18001" y="843558"/>
            <a:ext cx="2308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1. Contexte du sujet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79615" y="2316986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Sophie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9" y="735546"/>
            <a:ext cx="1566497" cy="151216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305" y="1156164"/>
            <a:ext cx="1797226" cy="141013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430" y="1419622"/>
            <a:ext cx="1371600" cy="15811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769" y="632526"/>
            <a:ext cx="1775510" cy="163783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788296" y="441693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Merci à …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131840" y="2586513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Marine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998577" y="3043850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Aïcha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026284" y="2342371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Marion</a:t>
            </a:r>
          </a:p>
        </p:txBody>
      </p:sp>
    </p:spTree>
    <p:extLst>
      <p:ext uri="{BB962C8B-B14F-4D97-AF65-F5344CB8AC3E}">
        <p14:creationId xmlns:p14="http://schemas.microsoft.com/office/powerpoint/2010/main" val="1073570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39552" y="1253590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 mise en place de l ’</a:t>
            </a:r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APC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Approche Par Compétences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au sein de la Licence SPI a nécessité le renforcement de la </a:t>
            </a:r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Pédagogie par Projets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endParaRPr lang="fr-FR" dirty="0">
              <a:solidFill>
                <a:schemeClr val="tx1">
                  <a:lumMod val="95000"/>
                  <a:lumOff val="5000"/>
                </a:schemeClr>
              </a:solidFill>
              <a:sym typeface="Symbol" panose="05050102010706020507" pitchFamily="18" charset="2"/>
            </a:endParaRPr>
          </a:p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Les MCCC (Modalités d’évaluation des Connaissances et des Compétences) sur l’UE « Bases de l’électronique » impliquent :</a:t>
            </a:r>
          </a:p>
          <a:p>
            <a:endParaRPr lang="fr-FR" dirty="0">
              <a:solidFill>
                <a:schemeClr val="tx1">
                  <a:lumMod val="95000"/>
                  <a:lumOff val="5000"/>
                </a:schemeClr>
              </a:solidFill>
              <a:sym typeface="Symbol" panose="05050102010706020507" pitchFamily="18" charset="2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en mode Examen Terminal : écrit d’une durée d’1h30.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chemeClr val="tx1">
                  <a:lumMod val="95000"/>
                  <a:lumOff val="5000"/>
                </a:schemeClr>
              </a:solidFill>
              <a:sym typeface="Symbol" panose="05050102010706020507" pitchFamily="18" charset="2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en mode Contrôle Continu la </a:t>
            </a:r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résolution d’un exercice ardu (projet) 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par binôme sur 6 semaines (objectif : développer les </a:t>
            </a:r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capacités d’autonomie 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des étudiants sur la discipline). Dans chaque groupe de TD il y a autant de projets différents que de binômes. </a:t>
            </a:r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Évaluation : soutenance orale en Janvier + réponses aux questions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chemeClr val="tx1">
                  <a:lumMod val="95000"/>
                  <a:lumOff val="5000"/>
                </a:schemeClr>
              </a:solidFill>
              <a:sym typeface="Symbol" panose="05050102010706020507" pitchFamily="18" charset="2"/>
            </a:endParaRPr>
          </a:p>
          <a:p>
            <a:pPr marL="285750" indent="-285750">
              <a:buFontTx/>
              <a:buChar char="-"/>
            </a:pPr>
            <a:endParaRPr lang="fr-FR" dirty="0">
              <a:solidFill>
                <a:schemeClr val="tx1">
                  <a:lumMod val="95000"/>
                  <a:lumOff val="5000"/>
                </a:schemeClr>
              </a:solidFill>
              <a:sym typeface="Symbol" panose="05050102010706020507" pitchFamily="18" charset="2"/>
            </a:endParaRPr>
          </a:p>
          <a:p>
            <a:pPr lvl="1"/>
            <a:endParaRPr lang="fr-FR" dirty="0">
              <a:solidFill>
                <a:schemeClr val="tx1">
                  <a:lumMod val="95000"/>
                  <a:lumOff val="5000"/>
                </a:schemeClr>
              </a:solidFill>
              <a:sym typeface="Symbol" panose="05050102010706020507" pitchFamily="18" charset="2"/>
            </a:endParaRPr>
          </a:p>
          <a:p>
            <a:pPr lvl="1"/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918001" y="843558"/>
            <a:ext cx="5308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85B6"/>
                </a:solidFill>
              </a:rPr>
              <a:t>2. Référentiel des compétences de la Licence SPI</a:t>
            </a:r>
          </a:p>
        </p:txBody>
      </p:sp>
    </p:spTree>
    <p:extLst>
      <p:ext uri="{BB962C8B-B14F-4D97-AF65-F5344CB8AC3E}">
        <p14:creationId xmlns:p14="http://schemas.microsoft.com/office/powerpoint/2010/main" val="1438642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39552" y="1419622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 </a:t>
            </a:r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SAE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(Situation d’apprentissage et d’évaluation) </a:t>
            </a:r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associée à l’UE « Bases de l’électronique » engage les compétences :</a:t>
            </a:r>
          </a:p>
          <a:p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Résoudre des problèmes de physique appliquée 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à travers le critère 1 « </a:t>
            </a:r>
            <a:r>
              <a:rPr lang="fr-FR" b="1" i="1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en manipulant des notions théoriques pour calculer les circuits électroniques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 »</a:t>
            </a:r>
          </a:p>
          <a:p>
            <a:endParaRPr lang="fr-FR" dirty="0">
              <a:solidFill>
                <a:schemeClr val="tx1">
                  <a:lumMod val="95000"/>
                  <a:lumOff val="5000"/>
                </a:schemeClr>
              </a:solidFill>
              <a:sym typeface="Symbol" panose="05050102010706020507" pitchFamily="18" charset="2"/>
            </a:endParaRPr>
          </a:p>
          <a:p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- Communiquer et vulgariser efficacement ses résultats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à travers le critère 1 : « </a:t>
            </a:r>
            <a:r>
              <a:rPr lang="fr-FR" b="1" i="1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en produisant une communication orale synthétique et pertinente 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»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à travers le critère 2 : « </a:t>
            </a:r>
            <a:r>
              <a:rPr lang="fr-FR" b="1" i="1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en produisant un rendu écrit structuré et exhaustif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 »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endParaRPr lang="fr-FR" dirty="0">
              <a:solidFill>
                <a:schemeClr val="tx1">
                  <a:lumMod val="95000"/>
                  <a:lumOff val="5000"/>
                </a:schemeClr>
              </a:solidFill>
              <a:sym typeface="Symbol" panose="05050102010706020507" pitchFamily="18" charset="2"/>
            </a:endParaRPr>
          </a:p>
          <a:p>
            <a:pPr lvl="1"/>
            <a:endParaRPr lang="fr-FR" dirty="0">
              <a:solidFill>
                <a:schemeClr val="tx1">
                  <a:lumMod val="95000"/>
                  <a:lumOff val="5000"/>
                </a:schemeClr>
              </a:solidFill>
              <a:sym typeface="Symbol" panose="05050102010706020507" pitchFamily="18" charset="2"/>
            </a:endParaRPr>
          </a:p>
          <a:p>
            <a:pPr lvl="1"/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918001" y="843558"/>
            <a:ext cx="5308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85B6"/>
                </a:solidFill>
              </a:rPr>
              <a:t>2. Référentiel des compétences de la Licence SPI</a:t>
            </a:r>
          </a:p>
        </p:txBody>
      </p:sp>
    </p:spTree>
    <p:extLst>
      <p:ext uri="{BB962C8B-B14F-4D97-AF65-F5344CB8AC3E}">
        <p14:creationId xmlns:p14="http://schemas.microsoft.com/office/powerpoint/2010/main" val="1038199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39552" y="1419622"/>
            <a:ext cx="83529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Afin de dégager du temps pour pouvoir auditionner tous les binômes, nous avons choisi de passer le cours en mode hybride :</a:t>
            </a:r>
          </a:p>
          <a:p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Symbol" panose="05050102010706020507" pitchFamily="18" charset="2"/>
              <a:buChar char="·"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3 Chapitres de cours en vidéos (capsules vidéos entre 5 et 20 minutes)</a:t>
            </a:r>
          </a:p>
          <a:p>
            <a:pPr marL="285750" indent="-285750">
              <a:buFont typeface="Symbol" panose="05050102010706020507" pitchFamily="18" charset="2"/>
              <a:buChar char="·"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10 capsules vidéos concernant des </a:t>
            </a:r>
            <a:r>
              <a:rPr lang="fr-FR" dirty="0" err="1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pré-requis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 </a:t>
            </a:r>
          </a:p>
          <a:p>
            <a:pPr marL="285750" indent="-285750">
              <a:buFont typeface="Symbol" panose="05050102010706020507" pitchFamily="18" charset="2"/>
              <a:buChar char="·"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6 capsules vidéos sur des exercices corrigés</a:t>
            </a:r>
          </a:p>
          <a:p>
            <a:pPr marL="285750" indent="-285750">
              <a:buFont typeface="Symbol" panose="05050102010706020507" pitchFamily="18" charset="2"/>
              <a:buChar char="·"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5 exercices d’applications non corrigés à travailler en amont pour une correction en présentiel.</a:t>
            </a:r>
          </a:p>
          <a:p>
            <a:pPr marL="285750" indent="-285750">
              <a:buFont typeface="Symbol" panose="05050102010706020507" pitchFamily="18" charset="2"/>
              <a:buChar char="·"/>
            </a:pPr>
            <a:endParaRPr lang="fr-FR" dirty="0">
              <a:solidFill>
                <a:schemeClr val="tx1">
                  <a:lumMod val="95000"/>
                  <a:lumOff val="5000"/>
                </a:schemeClr>
              </a:solidFill>
              <a:sym typeface="Symbol" panose="05050102010706020507" pitchFamily="18" charset="2"/>
            </a:endParaRPr>
          </a:p>
          <a:p>
            <a:pPr marL="285750" indent="-285750">
              <a:buFont typeface="Symbol" panose="05050102010706020507" pitchFamily="18" charset="2"/>
              <a:buChar char="·"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créneaux de cours réservés dans l’emploi du temps pour visionner les chapitres</a:t>
            </a:r>
          </a:p>
          <a:p>
            <a:pPr marL="285750" indent="-285750">
              <a:buFont typeface="Symbol" panose="05050102010706020507" pitchFamily="18" charset="2"/>
              <a:buChar char="·"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créneaux intermédiaires pour corriger en présentiel les exercices d’application</a:t>
            </a:r>
          </a:p>
          <a:p>
            <a:pPr lvl="1"/>
            <a:endParaRPr lang="fr-FR" dirty="0">
              <a:solidFill>
                <a:schemeClr val="tx1">
                  <a:lumMod val="95000"/>
                  <a:lumOff val="5000"/>
                </a:schemeClr>
              </a:solidFill>
              <a:sym typeface="Symbol" panose="05050102010706020507" pitchFamily="18" charset="2"/>
            </a:endParaRPr>
          </a:p>
          <a:p>
            <a:pPr lvl="1"/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918001" y="843558"/>
            <a:ext cx="898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85B6"/>
                </a:solidFill>
              </a:rPr>
              <a:t>3. SAE </a:t>
            </a:r>
          </a:p>
        </p:txBody>
      </p:sp>
    </p:spTree>
    <p:extLst>
      <p:ext uri="{BB962C8B-B14F-4D97-AF65-F5344CB8AC3E}">
        <p14:creationId xmlns:p14="http://schemas.microsoft.com/office/powerpoint/2010/main" val="3214739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avec flèche 2"/>
          <p:cNvCxnSpPr/>
          <p:nvPr/>
        </p:nvCxnSpPr>
        <p:spPr>
          <a:xfrm flipV="1">
            <a:off x="683568" y="1275606"/>
            <a:ext cx="8208912" cy="13118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755576" y="1288724"/>
            <a:ext cx="0" cy="216024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 rot="16200000">
            <a:off x="-307282" y="2729579"/>
            <a:ext cx="2098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Prérequis chapitre 1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1331640" y="1288724"/>
            <a:ext cx="0" cy="216024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 rot="16200000">
            <a:off x="-357237" y="2591079"/>
            <a:ext cx="3377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chapitre 1 + exercices corrigés + exercices d’applications à faire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2339752" y="1275607"/>
            <a:ext cx="0" cy="216024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 rot="16200000">
            <a:off x="900899" y="2359939"/>
            <a:ext cx="2936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Correction en présentiel des exercices d’application du  chapitre 1 + réponses aux questions sur le chapitre 1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3257683" y="1288723"/>
            <a:ext cx="0" cy="216024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 rot="16200000">
            <a:off x="2194825" y="2729578"/>
            <a:ext cx="2098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Prérequis chapitre 2</a:t>
            </a:r>
          </a:p>
        </p:txBody>
      </p:sp>
      <p:cxnSp>
        <p:nvCxnSpPr>
          <p:cNvPr id="16" name="Connecteur droit 15"/>
          <p:cNvCxnSpPr/>
          <p:nvPr/>
        </p:nvCxnSpPr>
        <p:spPr>
          <a:xfrm>
            <a:off x="3833747" y="1288723"/>
            <a:ext cx="0" cy="216024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 rot="16200000">
            <a:off x="2144870" y="2591078"/>
            <a:ext cx="3377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chapitre 2 + exercices corrigés + exercices d’applications à faire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4841859" y="1275606"/>
            <a:ext cx="0" cy="216024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5729134" y="1288722"/>
            <a:ext cx="0" cy="216024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 rot="16200000">
            <a:off x="4666276" y="2729577"/>
            <a:ext cx="2098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7A45D"/>
                </a:solidFill>
              </a:rPr>
              <a:t>Prérequis chapitre 3</a:t>
            </a:r>
          </a:p>
        </p:txBody>
      </p:sp>
      <p:cxnSp>
        <p:nvCxnSpPr>
          <p:cNvPr id="22" name="Connecteur droit 21"/>
          <p:cNvCxnSpPr/>
          <p:nvPr/>
        </p:nvCxnSpPr>
        <p:spPr>
          <a:xfrm>
            <a:off x="6305198" y="1288722"/>
            <a:ext cx="0" cy="216024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 rot="16200000">
            <a:off x="4616321" y="2591077"/>
            <a:ext cx="3377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7A45D"/>
                </a:solidFill>
              </a:rPr>
              <a:t>chapitre 3 + exercices corrigés + exercices d’applications à faire</a:t>
            </a:r>
          </a:p>
        </p:txBody>
      </p:sp>
      <p:cxnSp>
        <p:nvCxnSpPr>
          <p:cNvPr id="24" name="Connecteur droit 23"/>
          <p:cNvCxnSpPr/>
          <p:nvPr/>
        </p:nvCxnSpPr>
        <p:spPr>
          <a:xfrm>
            <a:off x="7313310" y="1275605"/>
            <a:ext cx="0" cy="216024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8172400" y="1288722"/>
            <a:ext cx="0" cy="216024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 rot="16200000">
            <a:off x="7122943" y="2441548"/>
            <a:ext cx="2098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Distribution projets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78433" y="1106778"/>
            <a:ext cx="1224136" cy="3427880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4238004" y="1069887"/>
            <a:ext cx="1224136" cy="3427880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6696237" y="1069887"/>
            <a:ext cx="1224136" cy="3427880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 rot="16200000">
            <a:off x="3335594" y="2400748"/>
            <a:ext cx="2936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rgbClr val="0085B6"/>
                </a:solidFill>
              </a:rPr>
              <a:t>Correction en présentiel des exercices d’application du  chapitre 1 + réponses aux questions sur le chapitre 2</a:t>
            </a:r>
          </a:p>
        </p:txBody>
      </p:sp>
      <p:sp>
        <p:nvSpPr>
          <p:cNvPr id="32" name="ZoneTexte 31"/>
          <p:cNvSpPr txBox="1"/>
          <p:nvPr/>
        </p:nvSpPr>
        <p:spPr>
          <a:xfrm rot="16200000">
            <a:off x="5844840" y="2385985"/>
            <a:ext cx="2936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rgbClr val="07A45D"/>
                </a:solidFill>
              </a:rPr>
              <a:t>Correction en présentiel des exercices d’application du  chapitre 1 + réponses aux questions sur le chapitre 3</a:t>
            </a:r>
          </a:p>
        </p:txBody>
      </p:sp>
      <p:cxnSp>
        <p:nvCxnSpPr>
          <p:cNvPr id="34" name="Connecteur droit avec flèche 33"/>
          <p:cNvCxnSpPr/>
          <p:nvPr/>
        </p:nvCxnSpPr>
        <p:spPr>
          <a:xfrm>
            <a:off x="722542" y="915566"/>
            <a:ext cx="7197831" cy="0"/>
          </a:xfrm>
          <a:prstGeom prst="straightConnector1">
            <a:avLst/>
          </a:prstGeom>
          <a:ln w="412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4725576" y="36938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2,5 mois</a:t>
            </a:r>
          </a:p>
        </p:txBody>
      </p:sp>
    </p:spTree>
    <p:extLst>
      <p:ext uri="{BB962C8B-B14F-4D97-AF65-F5344CB8AC3E}">
        <p14:creationId xmlns:p14="http://schemas.microsoft.com/office/powerpoint/2010/main" val="16010428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D916456CB1894E863DB6A4D42BBF66" ma:contentTypeVersion="20" ma:contentTypeDescription="Crée un document." ma:contentTypeScope="" ma:versionID="315d8029d5c7e3bc57cb7d8c92d2024d">
  <xsd:schema xmlns:xsd="http://www.w3.org/2001/XMLSchema" xmlns:xs="http://www.w3.org/2001/XMLSchema" xmlns:p="http://schemas.microsoft.com/office/2006/metadata/properties" xmlns:ns2="0bfae4fe-8b74-48b5-9d1d-4e2e8489f830" xmlns:ns3="433e5739-9407-421c-8882-1ca4358844d2" targetNamespace="http://schemas.microsoft.com/office/2006/metadata/properties" ma:root="true" ma:fieldsID="677086df8e8f74ceddd187d495752d40" ns2:_="" ns3:_="">
    <xsd:import namespace="0bfae4fe-8b74-48b5-9d1d-4e2e8489f830"/>
    <xsd:import namespace="433e5739-9407-421c-8882-1ca4358844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http_x003a__x002f__x002f_ecolestrategies_x002e_ctreq_x002e_qc_x002e_ca_x002f_materiel8_x002f_textes_x002d_de_x002d_referenc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ae4fe-8b74-48b5-9d1d-4e2e8489f8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http_x003a__x002f__x002f_ecolestrategies_x002e_ctreq_x002e_qc_x002e_ca_x002f_materiel8_x002f_textes_x002d_de_x002d_reference" ma:index="18" nillable="true" ma:displayName="http://ecolestrategies.ctreq.qc.ca/materiel8/textes-de-reference" ma:description="Textes de référence" ma:format="Hyperlink" ma:internalName="http_x003a__x002f__x002f_ecolestrategies_x002e_ctreq_x002e_qc_x002e_ca_x002f_materiel8_x002f_textes_x002d_de_x002d_referenc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alises d’images" ma:readOnly="false" ma:fieldId="{5cf76f15-5ced-4ddc-b409-7134ff3c332f}" ma:taxonomyMulti="true" ma:sspId="bb449ef9-7750-462c-9432-588b267b5a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3e5739-9407-421c-8882-1ca4358844d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571b0ae-47b8-4f78-8490-3d3b204a1f4c}" ma:internalName="TaxCatchAll" ma:showField="CatchAllData" ma:web="433e5739-9407-421c-8882-1ca4358844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ttp_x003a__x002f__x002f_ecolestrategies_x002e_ctreq_x002e_qc_x002e_ca_x002f_materiel8_x002f_textes_x002d_de_x002d_reference xmlns="0bfae4fe-8b74-48b5-9d1d-4e2e8489f830">
      <Url xsi:nil="true"/>
      <Description xsi:nil="true"/>
    </http_x003a__x002f__x002f_ecolestrategies_x002e_ctreq_x002e_qc_x002e_ca_x002f_materiel8_x002f_textes_x002d_de_x002d_reference>
    <lcf76f155ced4ddcb4097134ff3c332f xmlns="0bfae4fe-8b74-48b5-9d1d-4e2e8489f830">
      <Terms xmlns="http://schemas.microsoft.com/office/infopath/2007/PartnerControls"/>
    </lcf76f155ced4ddcb4097134ff3c332f>
    <TaxCatchAll xmlns="433e5739-9407-421c-8882-1ca4358844d2" xsi:nil="true"/>
  </documentManagement>
</p:properties>
</file>

<file path=customXml/itemProps1.xml><?xml version="1.0" encoding="utf-8"?>
<ds:datastoreItem xmlns:ds="http://schemas.openxmlformats.org/officeDocument/2006/customXml" ds:itemID="{009DE4F1-7206-44C8-B5DA-D17163AE6E6E}"/>
</file>

<file path=customXml/itemProps2.xml><?xml version="1.0" encoding="utf-8"?>
<ds:datastoreItem xmlns:ds="http://schemas.openxmlformats.org/officeDocument/2006/customXml" ds:itemID="{AA381B3A-EC43-4948-82C1-79BF8293E804}"/>
</file>

<file path=customXml/itemProps3.xml><?xml version="1.0" encoding="utf-8"?>
<ds:datastoreItem xmlns:ds="http://schemas.openxmlformats.org/officeDocument/2006/customXml" ds:itemID="{592BEA06-84E6-478C-8034-F7FF2C66BF43}"/>
</file>

<file path=docProps/app.xml><?xml version="1.0" encoding="utf-8"?>
<Properties xmlns="http://schemas.openxmlformats.org/officeDocument/2006/extended-properties" xmlns:vt="http://schemas.openxmlformats.org/officeDocument/2006/docPropsVTypes">
  <TotalTime>6803</TotalTime>
  <Words>984</Words>
  <Application>Microsoft Macintosh PowerPoint</Application>
  <PresentationFormat>Affichage à l'écran (16:9)</PresentationFormat>
  <Paragraphs>127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MV Boli</vt:lpstr>
      <vt:lpstr>Palatino Linotype</vt:lpstr>
      <vt:lpstr>Symbol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Aurélien RACAULT</dc:creator>
  <cp:lastModifiedBy>Rocio PRADO SANCHEZ</cp:lastModifiedBy>
  <cp:revision>47</cp:revision>
  <dcterms:created xsi:type="dcterms:W3CDTF">2016-10-18T12:03:56Z</dcterms:created>
  <dcterms:modified xsi:type="dcterms:W3CDTF">2025-06-23T07:27:33Z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0x010100A3D916456CB1894E863DB6A4D42BBF66</vt:lpwstr>
  </property>
</Properties>
</file>