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5" r:id="rId7"/>
    <p:sldId id="266" r:id="rId8"/>
    <p:sldId id="270" r:id="rId9"/>
    <p:sldId id="262" r:id="rId10"/>
    <p:sldId id="259" r:id="rId11"/>
    <p:sldId id="263" r:id="rId12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85B6"/>
    <a:srgbClr val="BE1622"/>
    <a:srgbClr val="B9385B"/>
    <a:srgbClr val="7E1E18"/>
    <a:srgbClr val="A0C7A1"/>
    <a:srgbClr val="8B579F"/>
    <a:srgbClr val="189672"/>
    <a:srgbClr val="07A45D"/>
    <a:srgbClr val="008F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050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E347-DDB4-4B4E-959B-CA1F97A8BBE7}" type="datetimeFigureOut">
              <a:rPr lang="fr-FR" smtClean="0"/>
              <a:t>27/06/2019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022A-42C0-45AF-B093-E5A3A07644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9785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E347-DDB4-4B4E-959B-CA1F97A8BBE7}" type="datetimeFigureOut">
              <a:rPr lang="fr-FR" smtClean="0"/>
              <a:t>27/06/2019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022A-42C0-45AF-B093-E5A3A07644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7201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E347-DDB4-4B4E-959B-CA1F97A8BBE7}" type="datetimeFigureOut">
              <a:rPr lang="fr-FR" smtClean="0"/>
              <a:t>27/06/2019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022A-42C0-45AF-B093-E5A3A07644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12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E347-DDB4-4B4E-959B-CA1F97A8BBE7}" type="datetimeFigureOut">
              <a:rPr lang="fr-FR" smtClean="0"/>
              <a:t>27/06/2019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022A-42C0-45AF-B093-E5A3A07644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3874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E347-DDB4-4B4E-959B-CA1F97A8BBE7}" type="datetimeFigureOut">
              <a:rPr lang="fr-FR" smtClean="0"/>
              <a:t>27/06/2019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022A-42C0-45AF-B093-E5A3A07644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999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E347-DDB4-4B4E-959B-CA1F97A8BBE7}" type="datetimeFigureOut">
              <a:rPr lang="fr-FR" smtClean="0"/>
              <a:t>27/06/2019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022A-42C0-45AF-B093-E5A3A07644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4314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E347-DDB4-4B4E-959B-CA1F97A8BBE7}" type="datetimeFigureOut">
              <a:rPr lang="fr-FR" smtClean="0"/>
              <a:t>27/06/2019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022A-42C0-45AF-B093-E5A3A07644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5861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E347-DDB4-4B4E-959B-CA1F97A8BBE7}" type="datetimeFigureOut">
              <a:rPr lang="fr-FR" smtClean="0"/>
              <a:t>27/06/2019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022A-42C0-45AF-B093-E5A3A07644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647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E347-DDB4-4B4E-959B-CA1F97A8BBE7}" type="datetimeFigureOut">
              <a:rPr lang="fr-FR" smtClean="0"/>
              <a:t>27/06/2019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022A-42C0-45AF-B093-E5A3A07644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3299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E347-DDB4-4B4E-959B-CA1F97A8BBE7}" type="datetimeFigureOut">
              <a:rPr lang="fr-FR" smtClean="0"/>
              <a:t>27/06/2019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022A-42C0-45AF-B093-E5A3A07644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4860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E347-DDB4-4B4E-959B-CA1F97A8BBE7}" type="datetimeFigureOut">
              <a:rPr lang="fr-FR" smtClean="0"/>
              <a:t>27/06/2019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022A-42C0-45AF-B093-E5A3A07644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703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8E347-DDB4-4B4E-959B-CA1F97A8BBE7}" type="datetimeFigureOut">
              <a:rPr lang="fr-FR" smtClean="0"/>
              <a:t>27/06/2019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4022A-42C0-45AF-B093-E5A3A07644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9408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03041" y="1782564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85B6"/>
                </a:solidFill>
              </a:rPr>
              <a:t>Création et utilisation d’un référentiel de compétences pour les étudiants de Physique </a:t>
            </a:r>
            <a:endParaRPr lang="fr-FR" sz="3200" b="1" dirty="0">
              <a:solidFill>
                <a:srgbClr val="0085B6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35006" y="3077547"/>
            <a:ext cx="82142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Marie Monier, Céline Planche, </a:t>
            </a:r>
            <a:r>
              <a:rPr lang="fr-FR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Eric</a:t>
            </a: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Cogneras, Franck Martin (</a:t>
            </a:r>
            <a:r>
              <a:rPr lang="fr-FR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Ens</a:t>
            </a: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fr-FR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Cherch</a:t>
            </a: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EUPI, UCA)</a:t>
            </a:r>
          </a:p>
          <a:p>
            <a:pPr algn="ctr"/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Frédérique Chaptal (</a:t>
            </a:r>
            <a:r>
              <a:rPr lang="fr-FR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Ens</a:t>
            </a: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Sec., Lycée Descartes), </a:t>
            </a:r>
          </a:p>
          <a:p>
            <a:pPr algn="ctr"/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Stéphane </a:t>
            </a:r>
            <a:r>
              <a:rPr lang="fr-FR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Grevoul</a:t>
            </a: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fr-FR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Insp</a:t>
            </a: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Acad., Rectorat)</a:t>
            </a:r>
          </a:p>
          <a:p>
            <a:pPr algn="ctr"/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L’équipe du projet C3P pilotée par Luc </a:t>
            </a:r>
            <a:r>
              <a:rPr lang="fr-FR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Bideux</a:t>
            </a:r>
            <a:endParaRPr lang="fr-F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33" y="186485"/>
            <a:ext cx="2469479" cy="11851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89413" y="629831"/>
            <a:ext cx="64545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2400" b="1" dirty="0" smtClean="0">
                <a:solidFill>
                  <a:srgbClr val="FF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Journée PEPI - Jeudi 27 juin 2019</a:t>
            </a:r>
            <a:endParaRPr lang="fr-FR" sz="2400" b="1" dirty="0" smtClean="0">
              <a:solidFill>
                <a:srgbClr val="FF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45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0" y="154546"/>
            <a:ext cx="1949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1"/>
                </a:solidFill>
              </a:rPr>
              <a:t>Conclusions</a:t>
            </a:r>
            <a:endParaRPr lang="fr-FR" sz="2800" b="1" dirty="0">
              <a:solidFill>
                <a:schemeClr val="accent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79512" y="771550"/>
            <a:ext cx="9110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85B6"/>
                </a:solidFill>
              </a:rPr>
              <a:t>	</a:t>
            </a:r>
            <a:endParaRPr lang="fr-FR" b="1" dirty="0">
              <a:solidFill>
                <a:srgbClr val="0085B6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9051" t="54200" r="69687" b="12201"/>
          <a:stretch/>
        </p:blipFill>
        <p:spPr>
          <a:xfrm>
            <a:off x="6300192" y="159118"/>
            <a:ext cx="2759943" cy="245328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6042" t="38800" r="61903" b="48600"/>
          <a:stretch/>
        </p:blipFill>
        <p:spPr>
          <a:xfrm>
            <a:off x="2057077" y="697512"/>
            <a:ext cx="3744417" cy="82790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300192" y="2139702"/>
            <a:ext cx="2759943" cy="472698"/>
          </a:xfrm>
          <a:prstGeom prst="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79512" y="1851670"/>
            <a:ext cx="88806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Réflexion et une réalisation formatrice. 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A disposition une grille de compétences qui est un outil apprécié et facile à prendre en main pour les étudiants et les lycéens.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L’évaluation de l’utilisation du tableau reste très parcellaire mais la méthodologie est posée.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766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59736" y="174292"/>
            <a:ext cx="20451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1"/>
                </a:solidFill>
              </a:rPr>
              <a:t>Perspectives</a:t>
            </a:r>
            <a:endParaRPr lang="fr-FR" sz="2800" b="1" dirty="0">
              <a:solidFill>
                <a:schemeClr val="accent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79512" y="771550"/>
            <a:ext cx="9110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85B6"/>
                </a:solidFill>
              </a:rPr>
              <a:t>	</a:t>
            </a:r>
            <a:endParaRPr lang="fr-FR" b="1" dirty="0">
              <a:solidFill>
                <a:srgbClr val="0085B6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9736" y="783079"/>
            <a:ext cx="86409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Il faut diffuser ce tableau aux enseignants de C3P qui ne l’ont pas élaboré puis à l’ensemble de l’EUPI. Faire un enquête sur ces groupes.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Le tableau n’est utilisé qu’en formatif pour l’instant. Il reste à définir le niveau certificatif dans chacun des indicateurs. Voir si il évolue en L2 et L3 ou si on rajoute des indicateurs de réussite supplémentaire.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Il faut penser une UE qui serait entièrement évaluée par ce tableau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35825" t="23400" r="39763" b="12201"/>
          <a:stretch/>
        </p:blipFill>
        <p:spPr>
          <a:xfrm>
            <a:off x="7445550" y="2623220"/>
            <a:ext cx="169845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33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0" y="123478"/>
            <a:ext cx="3261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1"/>
                </a:solidFill>
              </a:rPr>
              <a:t>Contexte et objectifs</a:t>
            </a:r>
            <a:endParaRPr lang="fr-FR" sz="2800" b="1" dirty="0">
              <a:solidFill>
                <a:schemeClr val="accent1"/>
              </a:solidFill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395536" y="2931790"/>
            <a:ext cx="5832648" cy="2027044"/>
            <a:chOff x="395536" y="2931790"/>
            <a:chExt cx="5832648" cy="2027044"/>
          </a:xfrm>
        </p:grpSpPr>
        <p:sp>
          <p:nvSpPr>
            <p:cNvPr id="2" name="Rectangle à coins arrondis 1"/>
            <p:cNvSpPr/>
            <p:nvPr/>
          </p:nvSpPr>
          <p:spPr>
            <a:xfrm>
              <a:off x="467544" y="2931790"/>
              <a:ext cx="5760640" cy="43204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395536" y="3943171"/>
              <a:ext cx="524720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>
                  <a:solidFill>
                    <a:schemeClr val="accent1"/>
                  </a:solidFill>
                </a:rPr>
                <a:t>Q</a:t>
              </a:r>
              <a:r>
                <a:rPr lang="fr-FR" sz="2000" b="1" dirty="0" smtClean="0">
                  <a:solidFill>
                    <a:schemeClr val="accent1"/>
                  </a:solidFill>
                </a:rPr>
                <a:t>uelles sont nos attentes ? </a:t>
              </a:r>
            </a:p>
            <a:p>
              <a:r>
                <a:rPr lang="fr-FR" sz="2000" b="1" dirty="0" smtClean="0">
                  <a:solidFill>
                    <a:schemeClr val="accent1"/>
                  </a:solidFill>
                </a:rPr>
                <a:t>Comment les définit-on entre nous ?</a:t>
              </a:r>
            </a:p>
            <a:p>
              <a:r>
                <a:rPr lang="fr-FR" sz="2000" b="1" dirty="0" smtClean="0">
                  <a:solidFill>
                    <a:schemeClr val="accent1"/>
                  </a:solidFill>
                </a:rPr>
                <a:t>Comment les communique-t-on aux étudiants ?</a:t>
              </a:r>
              <a:endParaRPr lang="fr-FR" sz="20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179512" y="771550"/>
            <a:ext cx="911013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Depuis 2014 : groupe de travail EUPI/ESPE sur la transition enseignement secondaire - 		supérieur.</a:t>
            </a:r>
          </a:p>
          <a:p>
            <a:endParaRPr lang="fr-FR" dirty="0"/>
          </a:p>
          <a:p>
            <a:r>
              <a:rPr lang="fr-FR" dirty="0" smtClean="0"/>
              <a:t>2016 : projet CARDI du rectorat, extension du groupe à 2 enseignantes du secondaire et 	l’inspecteur d’académie.</a:t>
            </a:r>
          </a:p>
          <a:p>
            <a:endParaRPr lang="fr-FR" b="1" dirty="0">
              <a:solidFill>
                <a:srgbClr val="0085B6"/>
              </a:solidFill>
            </a:endParaRPr>
          </a:p>
          <a:p>
            <a:pPr algn="ctr"/>
            <a:r>
              <a:rPr lang="fr-FR" sz="2000" b="1" dirty="0" smtClean="0"/>
              <a:t>Le groupe a décidé d’ouvrir 3 chantiers:</a:t>
            </a:r>
          </a:p>
          <a:p>
            <a:pPr algn="ctr"/>
            <a:endParaRPr lang="fr-FR" sz="2000" b="1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Est-ce que les attentes de l’équipe pédagogique diffèrent ?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Comment nos pratiques diffèrent au sein d’une séance entre lycée et université ?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Comment nos étudiants perçoivent la transition lycée - université ? </a:t>
            </a:r>
            <a:r>
              <a:rPr lang="fr-FR" b="1" dirty="0" smtClean="0">
                <a:solidFill>
                  <a:srgbClr val="0085B6"/>
                </a:solidFill>
              </a:rPr>
              <a:t>	</a:t>
            </a:r>
            <a:endParaRPr lang="fr-FR" b="1" dirty="0">
              <a:solidFill>
                <a:srgbClr val="0085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53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0" y="123478"/>
            <a:ext cx="15608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1"/>
                </a:solidFill>
              </a:rPr>
              <a:t>Méthode</a:t>
            </a:r>
            <a:endParaRPr lang="fr-FR" sz="2800" b="1" dirty="0">
              <a:solidFill>
                <a:schemeClr val="accent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07505" y="843558"/>
            <a:ext cx="5976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Dresser la liste des compétences travaillées en L1 Physique.</a:t>
            </a:r>
            <a:endParaRPr lang="fr-FR" dirty="0"/>
          </a:p>
        </p:txBody>
      </p:sp>
      <p:grpSp>
        <p:nvGrpSpPr>
          <p:cNvPr id="20" name="Groupe 19"/>
          <p:cNvGrpSpPr/>
          <p:nvPr/>
        </p:nvGrpSpPr>
        <p:grpSpPr>
          <a:xfrm>
            <a:off x="5940152" y="130314"/>
            <a:ext cx="3203848" cy="4318829"/>
            <a:chOff x="5940152" y="130314"/>
            <a:chExt cx="3203848" cy="4318829"/>
          </a:xfrm>
        </p:grpSpPr>
        <p:sp>
          <p:nvSpPr>
            <p:cNvPr id="5" name="Zone de texte 32"/>
            <p:cNvSpPr txBox="1"/>
            <p:nvPr/>
          </p:nvSpPr>
          <p:spPr>
            <a:xfrm>
              <a:off x="5940152" y="1845302"/>
              <a:ext cx="1540510" cy="826135"/>
            </a:xfrm>
            <a:prstGeom prst="rect">
              <a:avLst/>
            </a:prstGeom>
            <a:solidFill>
              <a:srgbClr val="FFC000"/>
            </a:solidFill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400" b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Réaliser</a:t>
              </a:r>
              <a:endPara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Zone de texte 37"/>
            <p:cNvSpPr txBox="1"/>
            <p:nvPr/>
          </p:nvSpPr>
          <p:spPr>
            <a:xfrm>
              <a:off x="5946656" y="2734155"/>
              <a:ext cx="1540510" cy="826135"/>
            </a:xfrm>
            <a:prstGeom prst="rect">
              <a:avLst/>
            </a:prstGeom>
            <a:solidFill>
              <a:srgbClr val="FFC000"/>
            </a:solidFill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400" b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Valider</a:t>
              </a:r>
              <a:endPara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Zone de texte 30"/>
            <p:cNvSpPr txBox="1"/>
            <p:nvPr/>
          </p:nvSpPr>
          <p:spPr>
            <a:xfrm>
              <a:off x="5940152" y="130314"/>
              <a:ext cx="1540510" cy="826135"/>
            </a:xfrm>
            <a:prstGeom prst="rect">
              <a:avLst/>
            </a:prstGeom>
            <a:solidFill>
              <a:srgbClr val="FFC000"/>
            </a:solidFill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4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S’approprier le problème</a:t>
              </a:r>
              <a:endParaRPr lang="fr-F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Zone de texte 31"/>
            <p:cNvSpPr txBox="1"/>
            <p:nvPr/>
          </p:nvSpPr>
          <p:spPr>
            <a:xfrm>
              <a:off x="5940152" y="987808"/>
              <a:ext cx="1540510" cy="826135"/>
            </a:xfrm>
            <a:prstGeom prst="rect">
              <a:avLst/>
            </a:prstGeom>
            <a:solidFill>
              <a:srgbClr val="FFC000"/>
            </a:solidFill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400" b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Analyser</a:t>
              </a:r>
              <a:endPara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Zone de texte 38"/>
            <p:cNvSpPr txBox="1"/>
            <p:nvPr/>
          </p:nvSpPr>
          <p:spPr>
            <a:xfrm>
              <a:off x="5940152" y="3623008"/>
              <a:ext cx="1540510" cy="826135"/>
            </a:xfrm>
            <a:prstGeom prst="rect">
              <a:avLst/>
            </a:prstGeom>
            <a:solidFill>
              <a:srgbClr val="FFC000"/>
            </a:solidFill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400" b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Communiquer</a:t>
              </a:r>
              <a:endPara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7524328" y="1779662"/>
              <a:ext cx="1471648" cy="307777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une expérience</a:t>
              </a:r>
              <a:endParaRPr lang="fr-FR" sz="1400" dirty="0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7524328" y="2139702"/>
              <a:ext cx="1441292" cy="307777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u</a:t>
              </a:r>
              <a:r>
                <a:rPr lang="fr-FR" sz="1400" dirty="0" smtClean="0"/>
                <a:t>n compte rendu</a:t>
              </a: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7524328" y="2499742"/>
              <a:ext cx="1619672" cy="738664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u</a:t>
              </a:r>
              <a:r>
                <a:rPr lang="fr-FR" sz="1400" dirty="0" smtClean="0"/>
                <a:t>n très beau calcul sur plusieurs lignes … voire pages</a:t>
              </a:r>
              <a:endParaRPr lang="fr-FR" sz="1400" dirty="0"/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107505" y="1212890"/>
            <a:ext cx="6480720" cy="3911829"/>
            <a:chOff x="107505" y="1212890"/>
            <a:chExt cx="6480720" cy="3911829"/>
          </a:xfrm>
        </p:grpSpPr>
        <p:sp>
          <p:nvSpPr>
            <p:cNvPr id="3" name="ZoneTexte 2"/>
            <p:cNvSpPr txBox="1"/>
            <p:nvPr/>
          </p:nvSpPr>
          <p:spPr>
            <a:xfrm>
              <a:off x="107505" y="1212890"/>
              <a:ext cx="5191358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fr-FR" dirty="0" smtClean="0"/>
                <a:t>Associer </a:t>
              </a:r>
              <a:r>
                <a:rPr lang="fr-FR" dirty="0"/>
                <a:t>à ces compétences une liste </a:t>
              </a:r>
              <a:r>
                <a:rPr lang="fr-FR" dirty="0" smtClean="0"/>
                <a:t>d’indicateurs</a:t>
              </a:r>
            </a:p>
            <a:p>
              <a:r>
                <a:rPr lang="fr-FR" dirty="0"/>
                <a:t>	</a:t>
              </a:r>
              <a:r>
                <a:rPr lang="fr-FR" dirty="0" smtClean="0"/>
                <a:t> </a:t>
              </a:r>
              <a:r>
                <a:rPr lang="fr-FR" dirty="0"/>
                <a:t>positifs et englobants! 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fr-FR" dirty="0" smtClean="0"/>
                <a:t>Combien ? 4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fr-FR" dirty="0" smtClean="0"/>
                <a:t>Positif : on marque ce qui est réalisé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fr-FR" dirty="0" smtClean="0"/>
                <a:t>Englobant: l’indicateur + contient le -</a:t>
              </a:r>
              <a:endParaRPr lang="fr-FR" dirty="0"/>
            </a:p>
          </p:txBody>
        </p:sp>
        <p:grpSp>
          <p:nvGrpSpPr>
            <p:cNvPr id="21" name="Groupe 20"/>
            <p:cNvGrpSpPr/>
            <p:nvPr/>
          </p:nvGrpSpPr>
          <p:grpSpPr>
            <a:xfrm>
              <a:off x="180840" y="2671437"/>
              <a:ext cx="6407385" cy="2453282"/>
              <a:chOff x="180840" y="2671437"/>
              <a:chExt cx="6407385" cy="2453282"/>
            </a:xfrm>
          </p:grpSpPr>
          <p:pic>
            <p:nvPicPr>
              <p:cNvPr id="16" name="Image 15"/>
              <p:cNvPicPr>
                <a:picLocks noChangeAspect="1"/>
              </p:cNvPicPr>
              <p:nvPr/>
            </p:nvPicPr>
            <p:blipFill rotWithShape="1">
              <a:blip r:embed="rId2"/>
              <a:srcRect l="9051" t="54200" r="69687" b="12201"/>
              <a:stretch/>
            </p:blipFill>
            <p:spPr>
              <a:xfrm>
                <a:off x="180840" y="2671437"/>
                <a:ext cx="2759943" cy="2453282"/>
              </a:xfrm>
              <a:prstGeom prst="rect">
                <a:avLst/>
              </a:prstGeom>
            </p:spPr>
          </p:pic>
          <p:pic>
            <p:nvPicPr>
              <p:cNvPr id="19" name="Image 18"/>
              <p:cNvPicPr>
                <a:picLocks noChangeAspect="1"/>
              </p:cNvPicPr>
              <p:nvPr/>
            </p:nvPicPr>
            <p:blipFill rotWithShape="1">
              <a:blip r:embed="rId3"/>
              <a:srcRect l="6042" t="38800" r="61903" b="48600"/>
              <a:stretch/>
            </p:blipFill>
            <p:spPr>
              <a:xfrm>
                <a:off x="2843808" y="4296816"/>
                <a:ext cx="3744417" cy="827903"/>
              </a:xfrm>
              <a:prstGeom prst="rect">
                <a:avLst/>
              </a:prstGeom>
            </p:spPr>
          </p:pic>
        </p:grpSp>
      </p:grpSp>
      <p:cxnSp>
        <p:nvCxnSpPr>
          <p:cNvPr id="23" name="Connecteur droit 22"/>
          <p:cNvCxnSpPr/>
          <p:nvPr/>
        </p:nvCxnSpPr>
        <p:spPr>
          <a:xfrm flipV="1">
            <a:off x="7480662" y="2447479"/>
            <a:ext cx="1663338" cy="85364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798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67494"/>
            <a:ext cx="3384630" cy="4530297"/>
          </a:xfrm>
          <a:prstGeom prst="rect">
            <a:avLst/>
          </a:prstGeom>
        </p:spPr>
      </p:pic>
      <p:grpSp>
        <p:nvGrpSpPr>
          <p:cNvPr id="5" name="Groupe 4"/>
          <p:cNvGrpSpPr/>
          <p:nvPr/>
        </p:nvGrpSpPr>
        <p:grpSpPr>
          <a:xfrm>
            <a:off x="251520" y="987574"/>
            <a:ext cx="8712969" cy="2719505"/>
            <a:chOff x="251520" y="987574"/>
            <a:chExt cx="8712969" cy="2719505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3"/>
            <a:srcRect l="5147" t="31733" r="30320" b="55600"/>
            <a:stretch/>
          </p:blipFill>
          <p:spPr>
            <a:xfrm>
              <a:off x="251520" y="987574"/>
              <a:ext cx="8712968" cy="1368152"/>
            </a:xfrm>
            <a:prstGeom prst="rect">
              <a:avLst/>
            </a:prstGeom>
          </p:spPr>
        </p:pic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3"/>
            <a:srcRect l="5200" t="71001" r="29840" b="16399"/>
            <a:stretch/>
          </p:blipFill>
          <p:spPr>
            <a:xfrm>
              <a:off x="251520" y="2355067"/>
              <a:ext cx="8712969" cy="1352012"/>
            </a:xfrm>
            <a:prstGeom prst="rect">
              <a:avLst/>
            </a:prstGeom>
          </p:spPr>
        </p:pic>
      </p:grpSp>
      <p:sp>
        <p:nvSpPr>
          <p:cNvPr id="6" name="ZoneTexte 5"/>
          <p:cNvSpPr txBox="1"/>
          <p:nvPr/>
        </p:nvSpPr>
        <p:spPr>
          <a:xfrm>
            <a:off x="17794" y="104314"/>
            <a:ext cx="1831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1"/>
                </a:solidFill>
              </a:rPr>
              <a:t>Réalisation</a:t>
            </a:r>
            <a:endParaRPr lang="fr-FR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72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2073" y="104314"/>
            <a:ext cx="1723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1"/>
                </a:solidFill>
              </a:rPr>
              <a:t>Utilisation</a:t>
            </a:r>
            <a:endParaRPr lang="fr-FR" sz="2800" b="1" dirty="0">
              <a:solidFill>
                <a:schemeClr val="accent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20862" t="23400" r="19288" b="10801"/>
          <a:stretch/>
        </p:blipFill>
        <p:spPr>
          <a:xfrm>
            <a:off x="3131840" y="195486"/>
            <a:ext cx="5992737" cy="370603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79512" y="805805"/>
            <a:ext cx="38164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Début de semestre : distribution de la fiche de compétences + guide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79512" y="1722750"/>
            <a:ext cx="3600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5 </a:t>
            </a:r>
            <a:r>
              <a:rPr lang="fr-FR" sz="1400" dirty="0" err="1"/>
              <a:t>Nov</a:t>
            </a:r>
            <a:r>
              <a:rPr lang="fr-FR" sz="1400" dirty="0"/>
              <a:t> 2018 : partiel compatible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r>
              <a:rPr lang="fr-FR" sz="1400" dirty="0"/>
              <a:t>Diverses utilisation:</a:t>
            </a:r>
          </a:p>
          <a:p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Pour les guider dans leur recherche </a:t>
            </a:r>
          </a:p>
          <a:p>
            <a:r>
              <a:rPr lang="fr-FR" sz="1400" dirty="0"/>
              <a:t>       d’exercice ou rédaction de compte rendu</a:t>
            </a:r>
          </a:p>
          <a:p>
            <a:r>
              <a:rPr lang="fr-FR" sz="1400" dirty="0"/>
              <a:t> </a:t>
            </a:r>
          </a:p>
          <a:p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distribution de la copie corrigée afin de regarder leur erreurs + auto-évaluation sur les </a:t>
            </a:r>
          </a:p>
          <a:p>
            <a:r>
              <a:rPr lang="fr-FR" sz="1400" dirty="0"/>
              <a:t>     compétences acquises ou pas</a:t>
            </a:r>
          </a:p>
          <a:p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Utilisation en auto-évaluation par les </a:t>
            </a:r>
            <a:r>
              <a:rPr lang="fr-FR" sz="1400" dirty="0" smtClean="0"/>
              <a:t>lycéens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68410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50379"/>
            <a:ext cx="6858000" cy="105727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908329" y="87474"/>
            <a:ext cx="19493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Focus sur 3 compétences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840270"/>
            <a:ext cx="6858000" cy="105551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999875"/>
            <a:ext cx="6858000" cy="108404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4" b="16666"/>
          <a:stretch/>
        </p:blipFill>
        <p:spPr>
          <a:xfrm rot="21266342">
            <a:off x="3051488" y="1508973"/>
            <a:ext cx="3394992" cy="160413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0" y="123478"/>
            <a:ext cx="13525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1"/>
                </a:solidFill>
              </a:rPr>
              <a:t>Analyse</a:t>
            </a:r>
            <a:endParaRPr lang="fr-FR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78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50379"/>
            <a:ext cx="6858000" cy="105727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247525" y="141480"/>
            <a:ext cx="271369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Groupe M14 P8 PA3 – 38 étudiants 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76" y="2056270"/>
            <a:ext cx="3415979" cy="281315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341684" y="3254112"/>
            <a:ext cx="26867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/>
              <a:t>« Niveaux » de l’indicateur</a:t>
            </a:r>
          </a:p>
        </p:txBody>
      </p:sp>
      <p:sp>
        <p:nvSpPr>
          <p:cNvPr id="8" name="Accolade fermante 7"/>
          <p:cNvSpPr/>
          <p:nvPr/>
        </p:nvSpPr>
        <p:spPr>
          <a:xfrm>
            <a:off x="5004048" y="2355726"/>
            <a:ext cx="283631" cy="2322258"/>
          </a:xfrm>
          <a:prstGeom prst="rightBrace">
            <a:avLst>
              <a:gd name="adj1" fmla="val 2720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350" b="1" dirty="0"/>
          </a:p>
        </p:txBody>
      </p:sp>
      <p:sp>
        <p:nvSpPr>
          <p:cNvPr id="2" name="Rectangle 1"/>
          <p:cNvSpPr/>
          <p:nvPr/>
        </p:nvSpPr>
        <p:spPr>
          <a:xfrm>
            <a:off x="4517994" y="3975906"/>
            <a:ext cx="432048" cy="17916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9" name="Rectangle 8"/>
          <p:cNvSpPr/>
          <p:nvPr/>
        </p:nvSpPr>
        <p:spPr>
          <a:xfrm>
            <a:off x="5598115" y="650379"/>
            <a:ext cx="1221998" cy="105727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cxnSp>
        <p:nvCxnSpPr>
          <p:cNvPr id="16" name="Connecteur droit 15"/>
          <p:cNvCxnSpPr/>
          <p:nvPr/>
        </p:nvCxnSpPr>
        <p:spPr>
          <a:xfrm flipV="1">
            <a:off x="3014399" y="2056270"/>
            <a:ext cx="0" cy="1914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c 18"/>
          <p:cNvSpPr/>
          <p:nvPr/>
        </p:nvSpPr>
        <p:spPr>
          <a:xfrm>
            <a:off x="2673218" y="2169138"/>
            <a:ext cx="702078" cy="130011"/>
          </a:xfrm>
          <a:prstGeom prst="arc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1" name="ZoneTexte 10"/>
          <p:cNvSpPr txBox="1"/>
          <p:nvPr/>
        </p:nvSpPr>
        <p:spPr>
          <a:xfrm>
            <a:off x="0" y="123478"/>
            <a:ext cx="13525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1"/>
                </a:solidFill>
              </a:rPr>
              <a:t>Analyse</a:t>
            </a:r>
            <a:endParaRPr lang="fr-FR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68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99542"/>
            <a:ext cx="4608512" cy="306715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547108" y="1028254"/>
            <a:ext cx="744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Notes</a:t>
            </a: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6560407" y="1275606"/>
            <a:ext cx="1241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Indicateurs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123478"/>
            <a:ext cx="13525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1"/>
                </a:solidFill>
              </a:rPr>
              <a:t>Analyse</a:t>
            </a:r>
            <a:endParaRPr lang="fr-FR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92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963" t="51400" r="26375" b="6235"/>
          <a:stretch/>
        </p:blipFill>
        <p:spPr>
          <a:xfrm>
            <a:off x="179512" y="1203598"/>
            <a:ext cx="8877890" cy="295232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0" y="123478"/>
            <a:ext cx="13525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1"/>
                </a:solidFill>
              </a:rPr>
              <a:t>Analyse</a:t>
            </a:r>
            <a:endParaRPr lang="fr-FR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61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343</Words>
  <Application>Microsoft Office PowerPoint</Application>
  <PresentationFormat>Affichage à l'écran (16:9)</PresentationFormat>
  <Paragraphs>75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Aurélien RACAULT</dc:creator>
  <cp:lastModifiedBy>Anne BERGEAL</cp:lastModifiedBy>
  <cp:revision>37</cp:revision>
  <dcterms:created xsi:type="dcterms:W3CDTF">2016-10-18T12:03:56Z</dcterms:created>
  <dcterms:modified xsi:type="dcterms:W3CDTF">2019-06-27T04:10:39Z</dcterms:modified>
</cp:coreProperties>
</file>