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9" r:id="rId4"/>
    <p:sldId id="272" r:id="rId5"/>
    <p:sldId id="273" r:id="rId6"/>
    <p:sldId id="270" r:id="rId7"/>
    <p:sldId id="263" r:id="rId8"/>
    <p:sldId id="264" r:id="rId9"/>
    <p:sldId id="261" r:id="rId10"/>
    <p:sldId id="267" r:id="rId11"/>
    <p:sldId id="262" r:id="rId12"/>
    <p:sldId id="266" r:id="rId13"/>
    <p:sldId id="265" r:id="rId14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lles" initials="G" lastIdx="4" clrIdx="0">
    <p:extLst>
      <p:ext uri="{19B8F6BF-5375-455C-9EA6-DF929625EA0E}">
        <p15:presenceInfo xmlns:p15="http://schemas.microsoft.com/office/powerpoint/2012/main" userId="Gill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FB8503"/>
    <a:srgbClr val="5FC6CC"/>
    <a:srgbClr val="178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249" autoAdjust="0"/>
  </p:normalViewPr>
  <p:slideViewPr>
    <p:cSldViewPr snapToGrid="0">
      <p:cViewPr varScale="1">
        <p:scale>
          <a:sx n="107" d="100"/>
          <a:sy n="107" d="100"/>
        </p:scale>
        <p:origin x="54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6-23T08:06:30.004" idx="1">
    <p:pos x="5690" y="3316"/>
    <p:text>j'aurais mis uniquement traces écrites car il y a 6RSCA mais aussi des cr de stage et  un une synthése de fin d'étude ( à venir) + soutenance + des cr d'entretiens de tutorat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6-23T08:11:21.240" idx="3">
    <p:pos x="4549" y="381"/>
    <p:text>proposition : écrire POints faibles et incertitudes et évouqer dans le corps du texte l'avenir avec la plateforme SIDES ?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99405-083C-4993-905B-38535CD13222}" type="datetimeFigureOut">
              <a:rPr lang="fr-FR"/>
              <a:pPr>
                <a:defRPr/>
              </a:pPr>
              <a:t>24/06/2019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EC7FC-CBAD-4ADA-AE90-F36542C5CCE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E1B18-9578-4341-B0F1-16789488737F}" type="datetimeFigureOut">
              <a:rPr lang="fr-FR"/>
              <a:pPr>
                <a:defRPr/>
              </a:pPr>
              <a:t>24/06/2019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E834A-6DA2-453E-87FA-2F5D7729211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46E9C-8680-4162-959F-D295FA9BBD2F}" type="datetimeFigureOut">
              <a:rPr lang="fr-FR"/>
              <a:pPr>
                <a:defRPr/>
              </a:pPr>
              <a:t>24/06/2019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63AD8-769E-499C-A4CB-D06FFE6273E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AAA40-3F84-4390-82B5-41AADB6B2B14}" type="datetimeFigureOut">
              <a:rPr lang="fr-FR"/>
              <a:pPr>
                <a:defRPr/>
              </a:pPr>
              <a:t>24/06/2019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A22B-0528-4225-99BE-09F3E30E711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F6F66-7CDF-485E-83EB-C48E36FF562E}" type="datetimeFigureOut">
              <a:rPr lang="fr-FR"/>
              <a:pPr>
                <a:defRPr/>
              </a:pPr>
              <a:t>24/06/2019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630B-73D3-4913-B061-A608A89B7ED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3D69A-5BCB-4E62-BBB3-D38EB68BE589}" type="datetimeFigureOut">
              <a:rPr lang="fr-FR"/>
              <a:pPr>
                <a:defRPr/>
              </a:pPr>
              <a:t>24/06/2019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5D1BA-FAF3-4824-BAB6-552A720DC80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37473-B13E-4B26-9A58-060F1701287F}" type="datetimeFigureOut">
              <a:rPr lang="fr-FR"/>
              <a:pPr>
                <a:defRPr/>
              </a:pPr>
              <a:t>24/06/2019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153AF-96DA-4FFC-8B1A-3EB4A89A383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5A1F1-37D3-4BBC-9AF9-86DEBE52DA80}" type="datetimeFigureOut">
              <a:rPr lang="fr-FR"/>
              <a:pPr>
                <a:defRPr/>
              </a:pPr>
              <a:t>24/06/2019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B2AE6-BC48-46F5-B3EF-7B9C3F36F61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A383B-FFFA-4FD8-8B98-A3FDE05947B3}" type="datetimeFigureOut">
              <a:rPr lang="fr-FR"/>
              <a:pPr>
                <a:defRPr/>
              </a:pPr>
              <a:t>24/06/2019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1FE99-37CF-4649-84F8-C5683480317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FC643-7423-4D0B-9897-8C6029C54408}" type="datetimeFigureOut">
              <a:rPr lang="fr-FR"/>
              <a:pPr>
                <a:defRPr/>
              </a:pPr>
              <a:t>24/06/2019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15C20-9952-4D0D-AC90-2C1D6CFFA1D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F7486-7D1A-476F-B969-AD9BA5AF181D}" type="datetimeFigureOut">
              <a:rPr lang="fr-FR"/>
              <a:pPr>
                <a:defRPr/>
              </a:pPr>
              <a:t>24/06/2019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350D6-9480-4E93-AAAD-17734A0E9E5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6DD366-32F3-44ED-A8E8-E6D6F2F96C81}" type="datetimeFigureOut">
              <a:rPr lang="fr-FR"/>
              <a:pPr>
                <a:defRPr/>
              </a:pPr>
              <a:t>24/06/2019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6A9639-0CD1-4BBF-B0EB-1A1505CA696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2401888" y="1506538"/>
            <a:ext cx="6992937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 b="1" dirty="0">
                <a:solidFill>
                  <a:srgbClr val="E36C0A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Journée PEPI</a:t>
            </a:r>
            <a:endParaRPr lang="fr-FR" sz="4000" b="1" dirty="0">
              <a:solidFill>
                <a:srgbClr val="31849B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fr-FR" sz="4000" b="1" dirty="0">
                <a:solidFill>
                  <a:srgbClr val="31849B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Jeudi 27 juin 2019</a:t>
            </a:r>
            <a:endParaRPr lang="fr-FR" sz="4000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314" name="Imag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185738"/>
            <a:ext cx="2468562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Image 5" descr="C:\Users\annberge\Documents\Images, pictogrammes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71199" y="173038"/>
            <a:ext cx="1100138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2846388" y="6446838"/>
            <a:ext cx="699135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dirty="0">
                <a:solidFill>
                  <a:srgbClr val="E36C0A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Amphithéâtre de l’IADT, 51 bd François Mitterrand</a:t>
            </a:r>
            <a:endParaRPr lang="fr-FR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17" name="ZoneTexte 7"/>
          <p:cNvSpPr txBox="1">
            <a:spLocks noChangeArrowheads="1"/>
          </p:cNvSpPr>
          <p:nvPr/>
        </p:nvSpPr>
        <p:spPr bwMode="auto">
          <a:xfrm>
            <a:off x="933450" y="3117850"/>
            <a:ext cx="10302875" cy="2986088"/>
          </a:xfrm>
          <a:prstGeom prst="rect">
            <a:avLst/>
          </a:prstGeom>
          <a:noFill/>
          <a:ln w="476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>
                <a:solidFill>
                  <a:srgbClr val="178F96"/>
                </a:solidFill>
                <a:latin typeface="Calibri" pitchFamily="34" charset="0"/>
              </a:rPr>
              <a:t>Mise en place et intérêt d’un e-portfolio pour 210 étudiants de médecine générale en 3e cycle</a:t>
            </a:r>
          </a:p>
          <a:p>
            <a:pPr>
              <a:spcBef>
                <a:spcPts val="600"/>
              </a:spcBef>
            </a:pPr>
            <a:endParaRPr lang="fr-FR" sz="2800" b="1" dirty="0">
              <a:solidFill>
                <a:srgbClr val="178F96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endParaRPr lang="fr-FR" sz="2800" b="1" dirty="0">
              <a:solidFill>
                <a:srgbClr val="178F96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endParaRPr lang="fr-FR" sz="2800" b="1" dirty="0">
              <a:solidFill>
                <a:srgbClr val="178F96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fr-FR" sz="2800" b="1" dirty="0">
                <a:solidFill>
                  <a:srgbClr val="178F96"/>
                </a:solidFill>
                <a:latin typeface="Calibri" pitchFamily="34" charset="0"/>
              </a:rPr>
              <a:t>Drs P. BERNARD et G. TANGUY</a:t>
            </a:r>
          </a:p>
        </p:txBody>
      </p:sp>
      <p:pic>
        <p:nvPicPr>
          <p:cNvPr id="13318" name="Image 2"/>
          <p:cNvPicPr>
            <a:picLocks noChangeAspect="1"/>
          </p:cNvPicPr>
          <p:nvPr/>
        </p:nvPicPr>
        <p:blipFill>
          <a:blip r:embed="rId4"/>
          <a:srcRect b="22942"/>
          <a:stretch>
            <a:fillRect/>
          </a:stretch>
        </p:blipFill>
        <p:spPr bwMode="auto">
          <a:xfrm>
            <a:off x="4742656" y="122238"/>
            <a:ext cx="3198813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195263"/>
            <a:ext cx="12382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Image 4" descr="C:\Users\annberge\Documents\Images, pictogrammes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750" y="123825"/>
            <a:ext cx="903288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A375EB8-A92A-4AB2-B337-4889ABB9A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2111" y="1124262"/>
            <a:ext cx="11867778" cy="57337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1660A5-E61B-481D-84DA-DE8C1F8DDAF9}"/>
              </a:ext>
            </a:extLst>
          </p:cNvPr>
          <p:cNvSpPr/>
          <p:nvPr/>
        </p:nvSpPr>
        <p:spPr>
          <a:xfrm>
            <a:off x="1049311" y="1783830"/>
            <a:ext cx="524656" cy="179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629016D-A558-48FC-8E7A-9DD5B79FDA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3025" y="195263"/>
            <a:ext cx="2371550" cy="7742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32363" y="581025"/>
            <a:ext cx="2327275" cy="538163"/>
          </a:xfrm>
        </p:spPr>
        <p:txBody>
          <a:bodyPr rtlCol="0">
            <a:normAutofit fontScale="92500"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3600" dirty="0">
                <a:solidFill>
                  <a:srgbClr val="FF0000"/>
                </a:solidFill>
              </a:rPr>
              <a:t>Points forts </a:t>
            </a:r>
          </a:p>
        </p:txBody>
      </p:sp>
      <p:pic>
        <p:nvPicPr>
          <p:cNvPr id="20482" name="Imag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195263"/>
            <a:ext cx="12382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Image 4" descr="C:\Users\annberge\Documents\Images, pictogrammes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750" y="123825"/>
            <a:ext cx="903288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1670050" y="1743075"/>
            <a:ext cx="973455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sz="2800" dirty="0">
                <a:latin typeface="Calibri" pitchFamily="34" charset="0"/>
              </a:rPr>
              <a:t>Zéro papier</a:t>
            </a:r>
          </a:p>
          <a:p>
            <a:pPr marL="285750" indent="-285750">
              <a:buFont typeface="Arial" charset="0"/>
              <a:buChar char="•"/>
            </a:pPr>
            <a:r>
              <a:rPr lang="fr-FR" sz="2800" dirty="0">
                <a:latin typeface="Calibri" pitchFamily="34" charset="0"/>
              </a:rPr>
              <a:t>Vison globale du cursus (3 e cycle ) de l’étudiant</a:t>
            </a:r>
          </a:p>
          <a:p>
            <a:pPr marL="285750" indent="-285750">
              <a:buFont typeface="Arial" charset="0"/>
              <a:buChar char="•"/>
            </a:pPr>
            <a:r>
              <a:rPr lang="fr-FR" sz="2800" dirty="0">
                <a:latin typeface="Calibri" pitchFamily="34" charset="0"/>
              </a:rPr>
              <a:t>Traçabilité du travail et des interaction étudiants enseignements</a:t>
            </a:r>
          </a:p>
          <a:p>
            <a:pPr marL="285750" indent="-285750">
              <a:buFont typeface="Arial" charset="0"/>
              <a:buChar char="•"/>
            </a:pPr>
            <a:r>
              <a:rPr lang="fr-FR" sz="2800" dirty="0">
                <a:latin typeface="Calibri" pitchFamily="34" charset="0"/>
              </a:rPr>
              <a:t>Inviolable </a:t>
            </a:r>
          </a:p>
          <a:p>
            <a:pPr marL="285750" indent="-285750">
              <a:buFont typeface="Arial" charset="0"/>
              <a:buChar char="•"/>
            </a:pPr>
            <a:r>
              <a:rPr lang="fr-FR" sz="2800" dirty="0">
                <a:latin typeface="Calibri" pitchFamily="34" charset="0"/>
              </a:rPr>
              <a:t>210 étudiants </a:t>
            </a:r>
          </a:p>
          <a:p>
            <a:pPr marL="285750" indent="-285750">
              <a:buFont typeface="Arial" charset="0"/>
              <a:buChar char="•"/>
            </a:pPr>
            <a:r>
              <a:rPr lang="fr-FR" sz="2800" dirty="0">
                <a:latin typeface="Calibri" pitchFamily="34" charset="0"/>
              </a:rPr>
              <a:t>Universitaire </a:t>
            </a:r>
          </a:p>
          <a:p>
            <a:pPr marL="285750" indent="-285750">
              <a:buFont typeface="Arial" charset="0"/>
              <a:buChar char="•"/>
            </a:pPr>
            <a:r>
              <a:rPr lang="fr-FR" sz="2800" dirty="0">
                <a:latin typeface="Calibri" pitchFamily="34" charset="0"/>
              </a:rPr>
              <a:t>Accessibilité  </a:t>
            </a:r>
          </a:p>
          <a:p>
            <a:pPr marL="285750" indent="-285750">
              <a:buFont typeface="Arial" charset="0"/>
              <a:buChar char="•"/>
            </a:pPr>
            <a:r>
              <a:rPr lang="fr-FR" sz="2800" dirty="0">
                <a:latin typeface="Calibri" pitchFamily="34" charset="0"/>
              </a:rPr>
              <a:t>Regard de l’équipe pédagogique et des jurys</a:t>
            </a:r>
          </a:p>
          <a:p>
            <a:pPr marL="285750" indent="-285750">
              <a:buFont typeface="Arial" charset="0"/>
              <a:buChar char="•"/>
            </a:pPr>
            <a:r>
              <a:rPr lang="fr-FR" sz="2800" dirty="0">
                <a:latin typeface="Calibri" pitchFamily="34" charset="0"/>
              </a:rPr>
              <a:t>Base de données exploitables pour les travaux de recherche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2AEE533-7E45-4E68-8E40-9F46C6FE4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4899" y="123825"/>
            <a:ext cx="2371550" cy="7742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ag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195263"/>
            <a:ext cx="12382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Image 4" descr="C:\Users\annberge\Documents\Images, pictogrammes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750" y="123825"/>
            <a:ext cx="903288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1670050" y="3308350"/>
            <a:ext cx="74041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sz="2800" dirty="0">
                <a:latin typeface="Calibri" pitchFamily="34" charset="0"/>
              </a:rPr>
              <a:t>Graphisme</a:t>
            </a:r>
          </a:p>
          <a:p>
            <a:pPr marL="285750" indent="-285750">
              <a:buFont typeface="Arial" charset="0"/>
              <a:buChar char="•"/>
            </a:pPr>
            <a:r>
              <a:rPr lang="fr-FR" sz="2800" dirty="0">
                <a:latin typeface="Calibri" pitchFamily="34" charset="0"/>
              </a:rPr>
              <a:t>Chronophage </a:t>
            </a:r>
          </a:p>
          <a:p>
            <a:pPr marL="285750" indent="-285750">
              <a:buFont typeface="Arial" charset="0"/>
              <a:buChar char="•"/>
            </a:pPr>
            <a:r>
              <a:rPr lang="fr-FR" sz="2800" dirty="0">
                <a:latin typeface="Calibri" pitchFamily="34" charset="0"/>
              </a:rPr>
              <a:t>Paramétrage complexe de la plate forme.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932362" y="966788"/>
            <a:ext cx="2327275" cy="538163"/>
          </a:xfrm>
        </p:spPr>
        <p:txBody>
          <a:bodyPr rtlCol="0">
            <a:normAutofit fontScale="85000"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3600" dirty="0">
                <a:solidFill>
                  <a:srgbClr val="FF0000"/>
                </a:solidFill>
              </a:rPr>
              <a:t>Points faibles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640C627-6B7D-4747-88E2-7FCB1A919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1382" y="195263"/>
            <a:ext cx="2368716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u contenu 2"/>
          <p:cNvSpPr>
            <a:spLocks noGrp="1"/>
          </p:cNvSpPr>
          <p:nvPr>
            <p:ph idx="1"/>
          </p:nvPr>
        </p:nvSpPr>
        <p:spPr>
          <a:xfrm>
            <a:off x="3159260" y="5488126"/>
            <a:ext cx="5873479" cy="64928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fr-FR" sz="3600" b="1" dirty="0"/>
              <a:t>Merci de votre attention </a:t>
            </a:r>
          </a:p>
        </p:txBody>
      </p:sp>
      <p:pic>
        <p:nvPicPr>
          <p:cNvPr id="22530" name="Imag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195263"/>
            <a:ext cx="12382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Image 4" descr="C:\Users\annberge\Documents\Images, pictogrammes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750" y="123825"/>
            <a:ext cx="903288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A8DE9D8-4AF5-44F2-82FE-FD3111282024}"/>
              </a:ext>
            </a:extLst>
          </p:cNvPr>
          <p:cNvSpPr txBox="1">
            <a:spLocks/>
          </p:cNvSpPr>
          <p:nvPr/>
        </p:nvSpPr>
        <p:spPr bwMode="auto">
          <a:xfrm>
            <a:off x="3159260" y="2344233"/>
            <a:ext cx="5873479" cy="167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sz="3600" b="1" dirty="0"/>
              <a:t>Merci à l’équipe des ingénieurs en pédagogie de l’UCA 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D96F68B-2653-40F4-9E10-1B21134DF362}"/>
              </a:ext>
            </a:extLst>
          </p:cNvPr>
          <p:cNvSpPr/>
          <p:nvPr/>
        </p:nvSpPr>
        <p:spPr>
          <a:xfrm>
            <a:off x="9144000" y="2141913"/>
            <a:ext cx="2473377" cy="2647503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2">
            <a:extLst>
              <a:ext uri="{FF2B5EF4-FFF2-40B4-BE49-F238E27FC236}">
                <a16:creationId xmlns:a16="http://schemas.microsoft.com/office/drawing/2014/main" id="{85B5C649-E623-4B2E-A08D-26DA72A1590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2942"/>
          <a:stretch>
            <a:fillRect/>
          </a:stretch>
        </p:blipFill>
        <p:spPr bwMode="auto">
          <a:xfrm>
            <a:off x="4496592" y="60325"/>
            <a:ext cx="3198813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p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195263"/>
            <a:ext cx="12382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Image 4" descr="C:\Users\annberge\Documents\Images, pictogrammes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750" y="123825"/>
            <a:ext cx="903288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7844" t="25471" r="25237"/>
          <a:stretch>
            <a:fillRect/>
          </a:stretch>
        </p:blipFill>
        <p:spPr>
          <a:xfrm>
            <a:off x="2538413" y="3113088"/>
            <a:ext cx="6462712" cy="2867025"/>
          </a:xfr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205031" y="1579562"/>
            <a:ext cx="2867025" cy="523875"/>
          </a:xfrm>
          <a:prstGeom prst="rect">
            <a:avLst/>
          </a:prstGeom>
          <a:solidFill>
            <a:srgbClr val="00B050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Calibri" pitchFamily="34" charset="0"/>
              </a:rPr>
              <a:t>Compétences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77825" y="1579563"/>
            <a:ext cx="8180388" cy="523875"/>
          </a:xfrm>
          <a:prstGeom prst="rect">
            <a:avLst/>
          </a:prstGeom>
          <a:solidFill>
            <a:srgbClr val="002060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Calibri" pitchFamily="34" charset="0"/>
              </a:rPr>
              <a:t>Connaissance</a:t>
            </a:r>
          </a:p>
        </p:txBody>
      </p:sp>
      <p:pic>
        <p:nvPicPr>
          <p:cNvPr id="12" name="Espace réservé du contenu 6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75966" b="74529"/>
          <a:stretch>
            <a:fillRect/>
          </a:stretch>
        </p:blipFill>
        <p:spPr bwMode="auto">
          <a:xfrm>
            <a:off x="9131300" y="2133600"/>
            <a:ext cx="2728913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Espace réservé du contenu 6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-369" t="25095" r="82021" b="8725"/>
          <a:stretch>
            <a:fillRect/>
          </a:stretch>
        </p:blipFill>
        <p:spPr bwMode="auto">
          <a:xfrm>
            <a:off x="455613" y="3105150"/>
            <a:ext cx="20828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Espace réservé du contenu 6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7027" r="25644" b="74529"/>
          <a:stretch>
            <a:fillRect/>
          </a:stretch>
        </p:blipFill>
        <p:spPr bwMode="auto">
          <a:xfrm>
            <a:off x="4687888" y="2133600"/>
            <a:ext cx="423862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Espace réservé du contenu 6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64316" b="74529"/>
          <a:stretch>
            <a:fillRect/>
          </a:stretch>
        </p:blipFill>
        <p:spPr bwMode="auto">
          <a:xfrm>
            <a:off x="512763" y="2133600"/>
            <a:ext cx="40513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Espace réservé du contenu 6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75966" t="25258"/>
          <a:stretch>
            <a:fillRect/>
          </a:stretch>
        </p:blipFill>
        <p:spPr bwMode="auto">
          <a:xfrm>
            <a:off x="9137650" y="3105150"/>
            <a:ext cx="2728913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e 19"/>
          <p:cNvGrpSpPr>
            <a:grpSpLocks/>
          </p:cNvGrpSpPr>
          <p:nvPr/>
        </p:nvGrpSpPr>
        <p:grpSpPr bwMode="auto">
          <a:xfrm>
            <a:off x="992188" y="5368925"/>
            <a:ext cx="1711325" cy="1252538"/>
            <a:chOff x="992437" y="5368366"/>
            <a:chExt cx="1710890" cy="1253735"/>
          </a:xfrm>
        </p:grpSpPr>
        <p:sp>
          <p:nvSpPr>
            <p:cNvPr id="14352" name="ZoneTexte 7"/>
            <p:cNvSpPr txBox="1">
              <a:spLocks noChangeArrowheads="1"/>
            </p:cNvSpPr>
            <p:nvPr/>
          </p:nvSpPr>
          <p:spPr bwMode="auto">
            <a:xfrm>
              <a:off x="992437" y="6098881"/>
              <a:ext cx="1710890" cy="52322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2800" dirty="0">
                  <a:latin typeface="Calibri" pitchFamily="34" charset="0"/>
                </a:rPr>
                <a:t>Sélection</a:t>
              </a:r>
              <a:r>
                <a:rPr lang="fr-FR" dirty="0">
                  <a:latin typeface="Calibri" pitchFamily="34" charset="0"/>
                </a:rPr>
                <a:t> </a:t>
              </a:r>
            </a:p>
          </p:txBody>
        </p:sp>
        <p:sp>
          <p:nvSpPr>
            <p:cNvPr id="17" name="Flèche : bas 16"/>
            <p:cNvSpPr/>
            <p:nvPr/>
          </p:nvSpPr>
          <p:spPr>
            <a:xfrm rot="10800000">
              <a:off x="1684411" y="5368366"/>
              <a:ext cx="319006" cy="61177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grpSp>
        <p:nvGrpSpPr>
          <p:cNvPr id="21" name="Groupe 20"/>
          <p:cNvGrpSpPr>
            <a:grpSpLocks/>
          </p:cNvGrpSpPr>
          <p:nvPr/>
        </p:nvGrpSpPr>
        <p:grpSpPr bwMode="auto">
          <a:xfrm>
            <a:off x="7469188" y="5368925"/>
            <a:ext cx="1860550" cy="1296988"/>
            <a:chOff x="7469340" y="5368366"/>
            <a:chExt cx="1859676" cy="1297984"/>
          </a:xfrm>
        </p:grpSpPr>
        <p:sp>
          <p:nvSpPr>
            <p:cNvPr id="14350" name="Rectangle 8"/>
            <p:cNvSpPr>
              <a:spLocks noChangeArrowheads="1"/>
            </p:cNvSpPr>
            <p:nvPr/>
          </p:nvSpPr>
          <p:spPr bwMode="auto">
            <a:xfrm>
              <a:off x="7469340" y="6143130"/>
              <a:ext cx="1859676" cy="52322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800" dirty="0">
                  <a:latin typeface="Calibri" pitchFamily="34" charset="0"/>
                </a:rPr>
                <a:t>Classement</a:t>
              </a:r>
            </a:p>
          </p:txBody>
        </p:sp>
        <p:sp>
          <p:nvSpPr>
            <p:cNvPr id="18" name="Flèche : bas 17"/>
            <p:cNvSpPr/>
            <p:nvPr/>
          </p:nvSpPr>
          <p:spPr>
            <a:xfrm rot="10800000">
              <a:off x="8238915" y="5368366"/>
              <a:ext cx="320524" cy="61165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sp>
        <p:nvSpPr>
          <p:cNvPr id="14349" name="Rectangle 18"/>
          <p:cNvSpPr>
            <a:spLocks noChangeArrowheads="1"/>
          </p:cNvSpPr>
          <p:nvPr/>
        </p:nvSpPr>
        <p:spPr bwMode="auto">
          <a:xfrm>
            <a:off x="4240213" y="635000"/>
            <a:ext cx="3711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Les études médicales</a:t>
            </a:r>
            <a:endParaRPr lang="fr-FR" sz="3200" dirty="0">
              <a:latin typeface="Calibri" pitchFamily="34" charset="0"/>
              <a:ea typeface="Calibri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D341866-7C49-4F48-8B7A-5F011432C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6994" y="123825"/>
            <a:ext cx="2371550" cy="774259"/>
          </a:xfrm>
          <a:prstGeom prst="rect">
            <a:avLst/>
          </a:prstGeom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44F8A276-9BDB-4B21-A644-1FF575A8D30A}"/>
              </a:ext>
            </a:extLst>
          </p:cNvPr>
          <p:cNvSpPr/>
          <p:nvPr/>
        </p:nvSpPr>
        <p:spPr>
          <a:xfrm>
            <a:off x="8604877" y="1640459"/>
            <a:ext cx="479132" cy="4052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76EF354-0CB7-4A57-A1F5-A17459E1F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975" y="192527"/>
            <a:ext cx="2371550" cy="774259"/>
          </a:xfrm>
          <a:prstGeom prst="rect">
            <a:avLst/>
          </a:prstGeom>
        </p:spPr>
      </p:pic>
      <p:pic>
        <p:nvPicPr>
          <p:cNvPr id="15361" name="Imag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195263"/>
            <a:ext cx="12382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Image 4" descr="C:\Users\annberge\Documents\Images, pictogrammes\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53750" y="123825"/>
            <a:ext cx="903288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1833738" y="256601"/>
            <a:ext cx="6030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3600" dirty="0">
                <a:latin typeface="Calibri" pitchFamily="34" charset="0"/>
              </a:rPr>
              <a:t>3e cycle en Médecine Générale</a:t>
            </a:r>
          </a:p>
        </p:txBody>
      </p:sp>
      <p:pic>
        <p:nvPicPr>
          <p:cNvPr id="15364" name="Imag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E922B"/>
              </a:clrFrom>
              <a:clrTo>
                <a:srgbClr val="FE922B">
                  <a:alpha val="0"/>
                </a:srgbClr>
              </a:clrTo>
            </a:clrChange>
          </a:blip>
          <a:srcRect l="13242" t="18788" r="10487" b="23442"/>
          <a:stretch>
            <a:fillRect/>
          </a:stretch>
        </p:blipFill>
        <p:spPr bwMode="auto">
          <a:xfrm>
            <a:off x="620713" y="1300163"/>
            <a:ext cx="10333037" cy="395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èche : droite 6"/>
          <p:cNvSpPr/>
          <p:nvPr/>
        </p:nvSpPr>
        <p:spPr>
          <a:xfrm>
            <a:off x="492919" y="5254625"/>
            <a:ext cx="10553700" cy="1408112"/>
          </a:xfrm>
          <a:prstGeom prst="rightArrow">
            <a:avLst>
              <a:gd name="adj1" fmla="val 62647"/>
              <a:gd name="adj2" fmla="val 38144"/>
            </a:avLst>
          </a:prstGeom>
          <a:solidFill>
            <a:srgbClr val="FB85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Enseignements HORS stage </a:t>
            </a:r>
          </a:p>
        </p:txBody>
      </p:sp>
      <p:sp>
        <p:nvSpPr>
          <p:cNvPr id="2" name="Triangle isocèle 1">
            <a:extLst>
              <a:ext uri="{FF2B5EF4-FFF2-40B4-BE49-F238E27FC236}">
                <a16:creationId xmlns:a16="http://schemas.microsoft.com/office/drawing/2014/main" id="{85AB8DF8-0A07-4F80-BCBC-B22D0DDF642E}"/>
              </a:ext>
            </a:extLst>
          </p:cNvPr>
          <p:cNvSpPr/>
          <p:nvPr/>
        </p:nvSpPr>
        <p:spPr>
          <a:xfrm>
            <a:off x="9240253" y="4845551"/>
            <a:ext cx="641684" cy="409074"/>
          </a:xfrm>
          <a:prstGeom prst="triangle">
            <a:avLst>
              <a:gd name="adj" fmla="val 0"/>
            </a:avLst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82C6E67-7C9F-4FE1-8619-FA20B271FFBA}"/>
              </a:ext>
            </a:extLst>
          </p:cNvPr>
          <p:cNvGrpSpPr>
            <a:grpSpLocks/>
          </p:cNvGrpSpPr>
          <p:nvPr/>
        </p:nvGrpSpPr>
        <p:grpSpPr bwMode="auto">
          <a:xfrm>
            <a:off x="2754313" y="4219032"/>
            <a:ext cx="3518150" cy="1253038"/>
            <a:chOff x="992437" y="5368366"/>
            <a:chExt cx="1710890" cy="1254235"/>
          </a:xfrm>
        </p:grpSpPr>
        <p:sp>
          <p:nvSpPr>
            <p:cNvPr id="13" name="ZoneTexte 7">
              <a:extLst>
                <a:ext uri="{FF2B5EF4-FFF2-40B4-BE49-F238E27FC236}">
                  <a16:creationId xmlns:a16="http://schemas.microsoft.com/office/drawing/2014/main" id="{6279112B-9617-464B-8CE0-A07A669B79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437" y="6098881"/>
              <a:ext cx="1710890" cy="52372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2800" dirty="0">
                  <a:latin typeface="Calibri" pitchFamily="34" charset="0"/>
                </a:rPr>
                <a:t>Examen de passage</a:t>
              </a:r>
              <a:r>
                <a:rPr lang="fr-FR" dirty="0">
                  <a:latin typeface="Calibri" pitchFamily="34" charset="0"/>
                </a:rPr>
                <a:t> </a:t>
              </a:r>
            </a:p>
          </p:txBody>
        </p:sp>
        <p:sp>
          <p:nvSpPr>
            <p:cNvPr id="14" name="Flèche : bas 13">
              <a:extLst>
                <a:ext uri="{FF2B5EF4-FFF2-40B4-BE49-F238E27FC236}">
                  <a16:creationId xmlns:a16="http://schemas.microsoft.com/office/drawing/2014/main" id="{28B60399-1B70-4DD0-8528-741F01369744}"/>
                </a:ext>
              </a:extLst>
            </p:cNvPr>
            <p:cNvSpPr/>
            <p:nvPr/>
          </p:nvSpPr>
          <p:spPr>
            <a:xfrm rot="10800000">
              <a:off x="1767166" y="5368366"/>
              <a:ext cx="236251" cy="61177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0E025C1B-097B-4C0E-87F5-971E01376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78" y="902714"/>
            <a:ext cx="11374244" cy="5932449"/>
          </a:xfrm>
          <a:solidFill>
            <a:srgbClr val="FB8503"/>
          </a:solidFill>
          <a:effectLst>
            <a:glow rad="355600">
              <a:srgbClr val="FFC000">
                <a:alpha val="40000"/>
              </a:srgbClr>
            </a:glow>
            <a:softEdge rad="114300"/>
          </a:effectLst>
        </p:spPr>
        <p:txBody>
          <a:bodyPr/>
          <a:lstStyle/>
          <a:p>
            <a:pPr marL="0" indent="0" algn="ctr">
              <a:buNone/>
            </a:pPr>
            <a:endParaRPr lang="fr-F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fr-F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Enseignements HORS stage </a:t>
            </a:r>
          </a:p>
          <a:p>
            <a:pPr marL="534988" lvl="1"/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4988"/>
            <a:r>
              <a:rPr lang="fr-FR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GEASP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(Groupe d'Entraînement à l'Analyse des Situations Professionnelles)</a:t>
            </a:r>
          </a:p>
          <a:p>
            <a:pPr marL="534988"/>
            <a:r>
              <a:rPr lang="fr-FR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Atelier obligatoire</a:t>
            </a:r>
          </a:p>
          <a:p>
            <a:pPr marL="534988"/>
            <a:r>
              <a:rPr lang="fr-FR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Entretien de tutorat  </a:t>
            </a:r>
          </a:p>
          <a:p>
            <a:pPr marL="534988"/>
            <a:r>
              <a:rPr lang="fr-FR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Traces écrites </a:t>
            </a:r>
          </a:p>
          <a:p>
            <a:pPr marL="1249363" lvl="1"/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RSCA (Récit de Situations Complexes Authentique )</a:t>
            </a:r>
          </a:p>
          <a:p>
            <a:pPr marL="1249363" lvl="1"/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Compte-rendu de stage </a:t>
            </a:r>
          </a:p>
          <a:p>
            <a:pPr marL="1249363" lvl="1"/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 évolutif </a:t>
            </a:r>
          </a:p>
          <a:p>
            <a:pPr marL="534988"/>
            <a:endParaRPr lang="fr-FR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contenu 2"/>
          <p:cNvSpPr>
            <a:spLocks noGrp="1"/>
          </p:cNvSpPr>
          <p:nvPr>
            <p:ph idx="4294967295"/>
          </p:nvPr>
        </p:nvSpPr>
        <p:spPr>
          <a:xfrm>
            <a:off x="846138" y="1825625"/>
            <a:ext cx="10515600" cy="4351338"/>
          </a:xfrm>
        </p:spPr>
        <p:txBody>
          <a:bodyPr/>
          <a:lstStyle/>
          <a:p>
            <a:r>
              <a:rPr lang="fr-FR" dirty="0"/>
              <a:t>Portfolio structuré, peu sélectif , autour des compétences du MG  </a:t>
            </a:r>
          </a:p>
          <a:p>
            <a:r>
              <a:rPr lang="fr-FR" dirty="0"/>
              <a:t>3 ateliers de mise en place 8 à 10 heures (PF , ENT, RSCA) </a:t>
            </a:r>
          </a:p>
          <a:p>
            <a:r>
              <a:rPr lang="fr-FR" dirty="0"/>
              <a:t>Accès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fr-FR" dirty="0"/>
              <a:t>permanent  : 1 étudiant, son tuteur + ( 2 responsables pédagogiques DMG)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fr-FR" dirty="0"/>
              <a:t>Temporaire (2 mois) : 3 évaluateurs phase socle et 3 évaluateurs DES</a:t>
            </a:r>
          </a:p>
          <a:p>
            <a:pPr>
              <a:buFontTx/>
              <a:buChar char="•"/>
            </a:pPr>
            <a:r>
              <a:rPr lang="fr-FR" dirty="0"/>
              <a:t>Evaluation formative et sommative </a:t>
            </a:r>
          </a:p>
          <a:p>
            <a:pPr>
              <a:buFontTx/>
              <a:buChar char="•"/>
            </a:pPr>
            <a:r>
              <a:rPr lang="fr-FR" dirty="0"/>
              <a:t>Traces écrites supervisées par le tuteur</a:t>
            </a:r>
          </a:p>
        </p:txBody>
      </p:sp>
      <p:pic>
        <p:nvPicPr>
          <p:cNvPr id="27651" name="Imag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195263"/>
            <a:ext cx="12382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Image 4" descr="C:\Users\annberge\Documents\Images, pictogrammes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750" y="123825"/>
            <a:ext cx="903288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RÃ©sultat de recherche d'images pour &quot;portfolio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0126" y="142081"/>
            <a:ext cx="3418974" cy="1464235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/>
          </p:cNvSpPr>
          <p:nvPr/>
        </p:nvSpPr>
        <p:spPr bwMode="auto">
          <a:xfrm>
            <a:off x="1558925" y="671513"/>
            <a:ext cx="2327275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r>
              <a:rPr lang="fr-FR" sz="3300" dirty="0">
                <a:solidFill>
                  <a:srgbClr val="FF0000"/>
                </a:solidFill>
                <a:latin typeface="Calibri" pitchFamily="34" charset="0"/>
              </a:rPr>
              <a:t>Portfolio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3F2847-9B0D-40AB-9A06-EDEDC1415DCB}"/>
              </a:ext>
            </a:extLst>
          </p:cNvPr>
          <p:cNvSpPr/>
          <p:nvPr/>
        </p:nvSpPr>
        <p:spPr>
          <a:xfrm>
            <a:off x="407963" y="5506052"/>
            <a:ext cx="10818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dirty="0"/>
              <a:t>Driessen EW, Tartwijk JV, Overeem K, Vermunt JD, Vleuten CPMVD. Conditions for successful reflective use of portfolios in undergraduate medical education. Medical Education. 2005;39(12):1230–5.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7DE32A1-584C-4B11-AEB1-32A7BBEA82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0650" y="195263"/>
            <a:ext cx="2371550" cy="774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uiExpan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Imag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195263"/>
            <a:ext cx="12382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Image 4" descr="C:\Users\annberge\Documents\Images, pictogrammes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750" y="123825"/>
            <a:ext cx="903288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Image associÃ©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39012"/>
            <a:ext cx="1595351" cy="1452563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/>
          </p:cNvSpPr>
          <p:nvPr/>
        </p:nvSpPr>
        <p:spPr bwMode="auto">
          <a:xfrm>
            <a:off x="1857375" y="395288"/>
            <a:ext cx="4284663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r>
              <a:rPr lang="fr-FR" sz="3300" dirty="0">
                <a:solidFill>
                  <a:srgbClr val="FF0000"/>
                </a:solidFill>
                <a:latin typeface="Calibri" pitchFamily="34" charset="0"/>
              </a:rPr>
              <a:t>Portfolio électronique</a:t>
            </a:r>
          </a:p>
        </p:txBody>
      </p:sp>
      <p:pic>
        <p:nvPicPr>
          <p:cNvPr id="28679" name="Imag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6950" y="2695575"/>
            <a:ext cx="254476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Imag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85163" y="2954338"/>
            <a:ext cx="21812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Imag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4175" y="2387600"/>
            <a:ext cx="3176588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CE95382-5CE0-41E0-B521-372C3F4F1C61}"/>
              </a:ext>
            </a:extLst>
          </p:cNvPr>
          <p:cNvSpPr/>
          <p:nvPr/>
        </p:nvSpPr>
        <p:spPr>
          <a:xfrm>
            <a:off x="1069145" y="5810676"/>
            <a:ext cx="86923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Naccache N, Samson L, Jouquan J. Le portfolio en éducation des sciences de la santé : un outil d’apprentissage, de développement professionnel et d’évaluation. Pédagogie Médicale. 2006 ;7(2):110–27.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DA83914-7A19-469D-B8C1-FBF1414471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9513" y="195263"/>
            <a:ext cx="2371550" cy="7742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u contenu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5603" name="Imag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195263"/>
            <a:ext cx="12382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Image 4" descr="C:\Users\annberge\Documents\Images, pictogrammes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750" y="123825"/>
            <a:ext cx="903288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3276600" y="501650"/>
            <a:ext cx="1763713" cy="169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336550" y="2005013"/>
            <a:ext cx="817563" cy="169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381000" y="2479675"/>
            <a:ext cx="817563" cy="169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390525" y="2957513"/>
            <a:ext cx="817563" cy="169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334963" y="3417888"/>
            <a:ext cx="817562" cy="169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266700" y="4360863"/>
            <a:ext cx="817563" cy="169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393700" y="3889375"/>
            <a:ext cx="817563" cy="169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401638" y="4851400"/>
            <a:ext cx="1108075" cy="17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369888" y="5765800"/>
            <a:ext cx="817562" cy="169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366713" y="5303838"/>
            <a:ext cx="817562" cy="169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361950" y="6245225"/>
            <a:ext cx="817563" cy="169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1420813" y="3743325"/>
            <a:ext cx="250825" cy="153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1114425" y="1389063"/>
            <a:ext cx="493713" cy="193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149225" y="1547813"/>
            <a:ext cx="493713" cy="193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336550" y="2005013"/>
            <a:ext cx="817563" cy="169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149225" y="1547813"/>
            <a:ext cx="493713" cy="193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381000" y="2479675"/>
            <a:ext cx="817563" cy="169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336550" y="2005013"/>
            <a:ext cx="817563" cy="169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149225" y="1547813"/>
            <a:ext cx="493713" cy="193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390525" y="2957513"/>
            <a:ext cx="817563" cy="169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33" name="Rectangle 33"/>
          <p:cNvSpPr>
            <a:spLocks noChangeArrowheads="1"/>
          </p:cNvSpPr>
          <p:nvPr/>
        </p:nvSpPr>
        <p:spPr bwMode="auto">
          <a:xfrm>
            <a:off x="381000" y="2479675"/>
            <a:ext cx="817563" cy="169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34" name="Rectangle 34"/>
          <p:cNvSpPr>
            <a:spLocks noChangeArrowheads="1"/>
          </p:cNvSpPr>
          <p:nvPr/>
        </p:nvSpPr>
        <p:spPr bwMode="auto">
          <a:xfrm>
            <a:off x="336550" y="2005013"/>
            <a:ext cx="817563" cy="169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35" name="Rectangle 35"/>
          <p:cNvSpPr>
            <a:spLocks noChangeArrowheads="1"/>
          </p:cNvSpPr>
          <p:nvPr/>
        </p:nvSpPr>
        <p:spPr bwMode="auto">
          <a:xfrm>
            <a:off x="149225" y="1547813"/>
            <a:ext cx="493713" cy="193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36" name="Rectangle 36"/>
          <p:cNvSpPr>
            <a:spLocks noChangeArrowheads="1"/>
          </p:cNvSpPr>
          <p:nvPr/>
        </p:nvSpPr>
        <p:spPr bwMode="auto">
          <a:xfrm>
            <a:off x="334963" y="3417888"/>
            <a:ext cx="817562" cy="169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37" name="Rectangle 37"/>
          <p:cNvSpPr>
            <a:spLocks noChangeArrowheads="1"/>
          </p:cNvSpPr>
          <p:nvPr/>
        </p:nvSpPr>
        <p:spPr bwMode="auto">
          <a:xfrm>
            <a:off x="390525" y="2957513"/>
            <a:ext cx="817563" cy="169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38" name="Rectangle 38"/>
          <p:cNvSpPr>
            <a:spLocks noChangeArrowheads="1"/>
          </p:cNvSpPr>
          <p:nvPr/>
        </p:nvSpPr>
        <p:spPr bwMode="auto">
          <a:xfrm>
            <a:off x="381000" y="2479675"/>
            <a:ext cx="817563" cy="169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39" name="Rectangle 39"/>
          <p:cNvSpPr>
            <a:spLocks noChangeArrowheads="1"/>
          </p:cNvSpPr>
          <p:nvPr/>
        </p:nvSpPr>
        <p:spPr bwMode="auto">
          <a:xfrm>
            <a:off x="336550" y="2005013"/>
            <a:ext cx="817563" cy="169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40" name="Rectangle 40"/>
          <p:cNvSpPr>
            <a:spLocks noChangeArrowheads="1"/>
          </p:cNvSpPr>
          <p:nvPr/>
        </p:nvSpPr>
        <p:spPr bwMode="auto">
          <a:xfrm>
            <a:off x="149225" y="1547813"/>
            <a:ext cx="493713" cy="193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41" name="Rectangle 41"/>
          <p:cNvSpPr>
            <a:spLocks noChangeArrowheads="1"/>
          </p:cNvSpPr>
          <p:nvPr/>
        </p:nvSpPr>
        <p:spPr bwMode="auto">
          <a:xfrm>
            <a:off x="393700" y="3889375"/>
            <a:ext cx="817563" cy="169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42" name="Rectangle 42"/>
          <p:cNvSpPr>
            <a:spLocks noChangeArrowheads="1"/>
          </p:cNvSpPr>
          <p:nvPr/>
        </p:nvSpPr>
        <p:spPr bwMode="auto">
          <a:xfrm>
            <a:off x="334963" y="3417888"/>
            <a:ext cx="817562" cy="169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43" name="Rectangle 43"/>
          <p:cNvSpPr>
            <a:spLocks noChangeArrowheads="1"/>
          </p:cNvSpPr>
          <p:nvPr/>
        </p:nvSpPr>
        <p:spPr bwMode="auto">
          <a:xfrm>
            <a:off x="390525" y="2957513"/>
            <a:ext cx="817563" cy="169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44" name="Rectangle 44"/>
          <p:cNvSpPr>
            <a:spLocks noChangeArrowheads="1"/>
          </p:cNvSpPr>
          <p:nvPr/>
        </p:nvSpPr>
        <p:spPr bwMode="auto">
          <a:xfrm>
            <a:off x="381000" y="2479675"/>
            <a:ext cx="817563" cy="169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45" name="Rectangle 45"/>
          <p:cNvSpPr>
            <a:spLocks noChangeArrowheads="1"/>
          </p:cNvSpPr>
          <p:nvPr/>
        </p:nvSpPr>
        <p:spPr bwMode="auto">
          <a:xfrm>
            <a:off x="336550" y="2005013"/>
            <a:ext cx="817563" cy="169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46" name="Rectangle 46"/>
          <p:cNvSpPr>
            <a:spLocks noChangeArrowheads="1"/>
          </p:cNvSpPr>
          <p:nvPr/>
        </p:nvSpPr>
        <p:spPr bwMode="auto">
          <a:xfrm>
            <a:off x="149225" y="1547813"/>
            <a:ext cx="493713" cy="193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47" name="Rectangle 47"/>
          <p:cNvSpPr>
            <a:spLocks noChangeArrowheads="1"/>
          </p:cNvSpPr>
          <p:nvPr/>
        </p:nvSpPr>
        <p:spPr bwMode="auto">
          <a:xfrm>
            <a:off x="266700" y="4360863"/>
            <a:ext cx="817563" cy="169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393700" y="3889375"/>
            <a:ext cx="817563" cy="169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49" name="Rectangle 49"/>
          <p:cNvSpPr>
            <a:spLocks noChangeArrowheads="1"/>
          </p:cNvSpPr>
          <p:nvPr/>
        </p:nvSpPr>
        <p:spPr bwMode="auto">
          <a:xfrm>
            <a:off x="334963" y="3417888"/>
            <a:ext cx="817562" cy="169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50" name="Rectangle 50"/>
          <p:cNvSpPr>
            <a:spLocks noChangeArrowheads="1"/>
          </p:cNvSpPr>
          <p:nvPr/>
        </p:nvSpPr>
        <p:spPr bwMode="auto">
          <a:xfrm>
            <a:off x="390525" y="2957513"/>
            <a:ext cx="817563" cy="169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51" name="Rectangle 51"/>
          <p:cNvSpPr>
            <a:spLocks noChangeArrowheads="1"/>
          </p:cNvSpPr>
          <p:nvPr/>
        </p:nvSpPr>
        <p:spPr bwMode="auto">
          <a:xfrm>
            <a:off x="381000" y="2479675"/>
            <a:ext cx="817563" cy="169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52" name="Rectangle 52"/>
          <p:cNvSpPr>
            <a:spLocks noChangeArrowheads="1"/>
          </p:cNvSpPr>
          <p:nvPr/>
        </p:nvSpPr>
        <p:spPr bwMode="auto">
          <a:xfrm>
            <a:off x="336550" y="2005013"/>
            <a:ext cx="817563" cy="169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53" name="Rectangle 53"/>
          <p:cNvSpPr>
            <a:spLocks noChangeArrowheads="1"/>
          </p:cNvSpPr>
          <p:nvPr/>
        </p:nvSpPr>
        <p:spPr bwMode="auto">
          <a:xfrm>
            <a:off x="149225" y="1547813"/>
            <a:ext cx="493713" cy="193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grpSp>
        <p:nvGrpSpPr>
          <p:cNvPr id="25731" name="Group 131"/>
          <p:cNvGrpSpPr>
            <a:grpSpLocks/>
          </p:cNvGrpSpPr>
          <p:nvPr/>
        </p:nvGrpSpPr>
        <p:grpSpPr bwMode="auto">
          <a:xfrm>
            <a:off x="138113" y="0"/>
            <a:ext cx="11828462" cy="6416675"/>
            <a:chOff x="86" y="86"/>
            <a:chExt cx="7451" cy="4042"/>
          </a:xfrm>
        </p:grpSpPr>
        <p:pic>
          <p:nvPicPr>
            <p:cNvPr id="25717" name="Picture 11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" y="86"/>
              <a:ext cx="7451" cy="4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718" name="Rectangle 118"/>
            <p:cNvSpPr>
              <a:spLocks noChangeArrowheads="1"/>
            </p:cNvSpPr>
            <p:nvPr/>
          </p:nvSpPr>
          <p:spPr bwMode="auto">
            <a:xfrm>
              <a:off x="253" y="3056"/>
              <a:ext cx="698" cy="1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25719" name="Rectangle 119"/>
            <p:cNvSpPr>
              <a:spLocks noChangeArrowheads="1"/>
            </p:cNvSpPr>
            <p:nvPr/>
          </p:nvSpPr>
          <p:spPr bwMode="auto">
            <a:xfrm>
              <a:off x="233" y="3632"/>
              <a:ext cx="515" cy="1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25720" name="Rectangle 120"/>
            <p:cNvSpPr>
              <a:spLocks noChangeArrowheads="1"/>
            </p:cNvSpPr>
            <p:nvPr/>
          </p:nvSpPr>
          <p:spPr bwMode="auto">
            <a:xfrm>
              <a:off x="231" y="3341"/>
              <a:ext cx="515" cy="1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25721" name="Rectangle 121"/>
            <p:cNvSpPr>
              <a:spLocks noChangeArrowheads="1"/>
            </p:cNvSpPr>
            <p:nvPr/>
          </p:nvSpPr>
          <p:spPr bwMode="auto">
            <a:xfrm>
              <a:off x="228" y="3934"/>
              <a:ext cx="515" cy="1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25722" name="Rectangle 122"/>
            <p:cNvSpPr>
              <a:spLocks noChangeArrowheads="1"/>
            </p:cNvSpPr>
            <p:nvPr/>
          </p:nvSpPr>
          <p:spPr bwMode="auto">
            <a:xfrm>
              <a:off x="895" y="2358"/>
              <a:ext cx="158" cy="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25723" name="Rectangle 123"/>
            <p:cNvSpPr>
              <a:spLocks noChangeArrowheads="1"/>
            </p:cNvSpPr>
            <p:nvPr/>
          </p:nvSpPr>
          <p:spPr bwMode="auto">
            <a:xfrm>
              <a:off x="702" y="875"/>
              <a:ext cx="311" cy="12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25724" name="Rectangle 124"/>
            <p:cNvSpPr>
              <a:spLocks noChangeArrowheads="1"/>
            </p:cNvSpPr>
            <p:nvPr/>
          </p:nvSpPr>
          <p:spPr bwMode="auto">
            <a:xfrm>
              <a:off x="168" y="2747"/>
              <a:ext cx="515" cy="1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25725" name="Rectangle 125"/>
            <p:cNvSpPr>
              <a:spLocks noChangeArrowheads="1"/>
            </p:cNvSpPr>
            <p:nvPr/>
          </p:nvSpPr>
          <p:spPr bwMode="auto">
            <a:xfrm>
              <a:off x="248" y="2450"/>
              <a:ext cx="515" cy="1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25726" name="Rectangle 126"/>
            <p:cNvSpPr>
              <a:spLocks noChangeArrowheads="1"/>
            </p:cNvSpPr>
            <p:nvPr/>
          </p:nvSpPr>
          <p:spPr bwMode="auto">
            <a:xfrm>
              <a:off x="211" y="2153"/>
              <a:ext cx="515" cy="1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25727" name="Rectangle 127"/>
            <p:cNvSpPr>
              <a:spLocks noChangeArrowheads="1"/>
            </p:cNvSpPr>
            <p:nvPr/>
          </p:nvSpPr>
          <p:spPr bwMode="auto">
            <a:xfrm>
              <a:off x="246" y="1863"/>
              <a:ext cx="515" cy="1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25728" name="Rectangle 128"/>
            <p:cNvSpPr>
              <a:spLocks noChangeArrowheads="1"/>
            </p:cNvSpPr>
            <p:nvPr/>
          </p:nvSpPr>
          <p:spPr bwMode="auto">
            <a:xfrm>
              <a:off x="240" y="1562"/>
              <a:ext cx="515" cy="1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25729" name="Rectangle 129"/>
            <p:cNvSpPr>
              <a:spLocks noChangeArrowheads="1"/>
            </p:cNvSpPr>
            <p:nvPr/>
          </p:nvSpPr>
          <p:spPr bwMode="auto">
            <a:xfrm>
              <a:off x="212" y="1263"/>
              <a:ext cx="515" cy="1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25730" name="Rectangle 130"/>
            <p:cNvSpPr>
              <a:spLocks noChangeArrowheads="1"/>
            </p:cNvSpPr>
            <p:nvPr/>
          </p:nvSpPr>
          <p:spPr bwMode="auto">
            <a:xfrm>
              <a:off x="94" y="975"/>
              <a:ext cx="311" cy="12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 dirty="0"/>
            </a:p>
          </p:txBody>
        </p:sp>
      </p:grpSp>
      <p:sp>
        <p:nvSpPr>
          <p:cNvPr id="25732" name="Rectangle 132"/>
          <p:cNvSpPr>
            <a:spLocks noChangeArrowheads="1"/>
          </p:cNvSpPr>
          <p:nvPr/>
        </p:nvSpPr>
        <p:spPr bwMode="auto">
          <a:xfrm>
            <a:off x="2854325" y="381000"/>
            <a:ext cx="2355850" cy="193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733" name="Rectangle 133"/>
          <p:cNvSpPr>
            <a:spLocks noChangeArrowheads="1"/>
          </p:cNvSpPr>
          <p:nvPr/>
        </p:nvSpPr>
        <p:spPr bwMode="auto">
          <a:xfrm>
            <a:off x="3451225" y="6010275"/>
            <a:ext cx="2355850" cy="242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734" name="Rectangle 134"/>
          <p:cNvSpPr>
            <a:spLocks noChangeArrowheads="1"/>
          </p:cNvSpPr>
          <p:nvPr/>
        </p:nvSpPr>
        <p:spPr bwMode="auto">
          <a:xfrm>
            <a:off x="5643563" y="6229350"/>
            <a:ext cx="2355850" cy="193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798" name="Rectangle 198"/>
          <p:cNvSpPr>
            <a:spLocks noChangeArrowheads="1"/>
          </p:cNvSpPr>
          <p:nvPr/>
        </p:nvSpPr>
        <p:spPr bwMode="auto">
          <a:xfrm>
            <a:off x="2854325" y="381000"/>
            <a:ext cx="2355850" cy="193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802" name="Rectangle 202"/>
          <p:cNvSpPr>
            <a:spLocks noChangeArrowheads="1"/>
          </p:cNvSpPr>
          <p:nvPr/>
        </p:nvSpPr>
        <p:spPr bwMode="auto">
          <a:xfrm>
            <a:off x="2819400" y="354013"/>
            <a:ext cx="2355850" cy="193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823" name="Rectangle 223"/>
          <p:cNvSpPr>
            <a:spLocks noChangeArrowheads="1"/>
          </p:cNvSpPr>
          <p:nvPr/>
        </p:nvSpPr>
        <p:spPr bwMode="auto">
          <a:xfrm>
            <a:off x="234950" y="636588"/>
            <a:ext cx="1255713" cy="193675"/>
          </a:xfrm>
          <a:prstGeom prst="rect">
            <a:avLst/>
          </a:prstGeom>
          <a:solidFill>
            <a:srgbClr val="178F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824" name="Rectangle 224"/>
          <p:cNvSpPr>
            <a:spLocks noChangeArrowheads="1"/>
          </p:cNvSpPr>
          <p:nvPr/>
        </p:nvSpPr>
        <p:spPr bwMode="auto">
          <a:xfrm>
            <a:off x="1057275" y="446088"/>
            <a:ext cx="560388" cy="193675"/>
          </a:xfrm>
          <a:prstGeom prst="rect">
            <a:avLst/>
          </a:prstGeom>
          <a:solidFill>
            <a:srgbClr val="178F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grpSp>
        <p:nvGrpSpPr>
          <p:cNvPr id="25868" name="Group 268"/>
          <p:cNvGrpSpPr>
            <a:grpSpLocks/>
          </p:cNvGrpSpPr>
          <p:nvPr/>
        </p:nvGrpSpPr>
        <p:grpSpPr bwMode="auto">
          <a:xfrm>
            <a:off x="0" y="0"/>
            <a:ext cx="12068175" cy="6858000"/>
            <a:chOff x="87" y="0"/>
            <a:chExt cx="7451" cy="4046"/>
          </a:xfrm>
        </p:grpSpPr>
        <p:grpSp>
          <p:nvGrpSpPr>
            <p:cNvPr id="25846" name="Group 246"/>
            <p:cNvGrpSpPr>
              <a:grpSpLocks/>
            </p:cNvGrpSpPr>
            <p:nvPr/>
          </p:nvGrpSpPr>
          <p:grpSpPr bwMode="auto">
            <a:xfrm>
              <a:off x="87" y="0"/>
              <a:ext cx="7451" cy="4046"/>
              <a:chOff x="87" y="0"/>
              <a:chExt cx="7451" cy="4046"/>
            </a:xfrm>
          </p:grpSpPr>
          <p:grpSp>
            <p:nvGrpSpPr>
              <p:cNvPr id="25847" name="Group 247"/>
              <p:cNvGrpSpPr>
                <a:grpSpLocks/>
              </p:cNvGrpSpPr>
              <p:nvPr/>
            </p:nvGrpSpPr>
            <p:grpSpPr bwMode="auto">
              <a:xfrm>
                <a:off x="87" y="0"/>
                <a:ext cx="7451" cy="4046"/>
                <a:chOff x="87" y="0"/>
                <a:chExt cx="7451" cy="4046"/>
              </a:xfrm>
            </p:grpSpPr>
            <p:grpSp>
              <p:nvGrpSpPr>
                <p:cNvPr id="25848" name="Group 248"/>
                <p:cNvGrpSpPr>
                  <a:grpSpLocks/>
                </p:cNvGrpSpPr>
                <p:nvPr/>
              </p:nvGrpSpPr>
              <p:grpSpPr bwMode="auto">
                <a:xfrm>
                  <a:off x="87" y="0"/>
                  <a:ext cx="7451" cy="4042"/>
                  <a:chOff x="86" y="86"/>
                  <a:chExt cx="7451" cy="4042"/>
                </a:xfrm>
              </p:grpSpPr>
              <p:pic>
                <p:nvPicPr>
                  <p:cNvPr id="25849" name="Picture 249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86" y="86"/>
                    <a:ext cx="7451" cy="40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25850" name="Rectangle 250"/>
                  <p:cNvSpPr>
                    <a:spLocks noChangeArrowheads="1"/>
                  </p:cNvSpPr>
                  <p:nvPr/>
                </p:nvSpPr>
                <p:spPr bwMode="auto">
                  <a:xfrm>
                    <a:off x="253" y="3056"/>
                    <a:ext cx="698" cy="11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 dirty="0"/>
                  </a:p>
                </p:txBody>
              </p:sp>
              <p:sp>
                <p:nvSpPr>
                  <p:cNvPr id="25851" name="Rectangle 251"/>
                  <p:cNvSpPr>
                    <a:spLocks noChangeArrowheads="1"/>
                  </p:cNvSpPr>
                  <p:nvPr/>
                </p:nvSpPr>
                <p:spPr bwMode="auto">
                  <a:xfrm>
                    <a:off x="233" y="3632"/>
                    <a:ext cx="515" cy="10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 dirty="0"/>
                  </a:p>
                </p:txBody>
              </p:sp>
              <p:sp>
                <p:nvSpPr>
                  <p:cNvPr id="25852" name="Rectangle 252"/>
                  <p:cNvSpPr>
                    <a:spLocks noChangeArrowheads="1"/>
                  </p:cNvSpPr>
                  <p:nvPr/>
                </p:nvSpPr>
                <p:spPr bwMode="auto">
                  <a:xfrm>
                    <a:off x="231" y="3341"/>
                    <a:ext cx="515" cy="10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 dirty="0"/>
                  </a:p>
                </p:txBody>
              </p:sp>
              <p:sp>
                <p:nvSpPr>
                  <p:cNvPr id="25853" name="Rectangle 253"/>
                  <p:cNvSpPr>
                    <a:spLocks noChangeArrowheads="1"/>
                  </p:cNvSpPr>
                  <p:nvPr/>
                </p:nvSpPr>
                <p:spPr bwMode="auto">
                  <a:xfrm>
                    <a:off x="228" y="3934"/>
                    <a:ext cx="515" cy="10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 dirty="0"/>
                  </a:p>
                </p:txBody>
              </p:sp>
              <p:sp>
                <p:nvSpPr>
                  <p:cNvPr id="25854" name="Rectangle 254"/>
                  <p:cNvSpPr>
                    <a:spLocks noChangeArrowheads="1"/>
                  </p:cNvSpPr>
                  <p:nvPr/>
                </p:nvSpPr>
                <p:spPr bwMode="auto">
                  <a:xfrm>
                    <a:off x="895" y="2358"/>
                    <a:ext cx="158" cy="9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 dirty="0"/>
                  </a:p>
                </p:txBody>
              </p:sp>
              <p:sp>
                <p:nvSpPr>
                  <p:cNvPr id="25855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702" y="875"/>
                    <a:ext cx="311" cy="12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 dirty="0"/>
                  </a:p>
                </p:txBody>
              </p:sp>
              <p:sp>
                <p:nvSpPr>
                  <p:cNvPr id="25856" name="Rectangle 256"/>
                  <p:cNvSpPr>
                    <a:spLocks noChangeArrowheads="1"/>
                  </p:cNvSpPr>
                  <p:nvPr/>
                </p:nvSpPr>
                <p:spPr bwMode="auto">
                  <a:xfrm>
                    <a:off x="168" y="2747"/>
                    <a:ext cx="515" cy="10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 dirty="0"/>
                  </a:p>
                </p:txBody>
              </p:sp>
              <p:sp>
                <p:nvSpPr>
                  <p:cNvPr id="25857" name="Rectangle 257"/>
                  <p:cNvSpPr>
                    <a:spLocks noChangeArrowheads="1"/>
                  </p:cNvSpPr>
                  <p:nvPr/>
                </p:nvSpPr>
                <p:spPr bwMode="auto">
                  <a:xfrm>
                    <a:off x="248" y="2450"/>
                    <a:ext cx="515" cy="10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 dirty="0"/>
                  </a:p>
                </p:txBody>
              </p:sp>
              <p:sp>
                <p:nvSpPr>
                  <p:cNvPr id="25858" name="Rectangle 258"/>
                  <p:cNvSpPr>
                    <a:spLocks noChangeArrowheads="1"/>
                  </p:cNvSpPr>
                  <p:nvPr/>
                </p:nvSpPr>
                <p:spPr bwMode="auto">
                  <a:xfrm>
                    <a:off x="211" y="2153"/>
                    <a:ext cx="515" cy="10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 dirty="0"/>
                  </a:p>
                </p:txBody>
              </p:sp>
              <p:sp>
                <p:nvSpPr>
                  <p:cNvPr id="25859" name="Rectangle 259"/>
                  <p:cNvSpPr>
                    <a:spLocks noChangeArrowheads="1"/>
                  </p:cNvSpPr>
                  <p:nvPr/>
                </p:nvSpPr>
                <p:spPr bwMode="auto">
                  <a:xfrm>
                    <a:off x="246" y="1863"/>
                    <a:ext cx="515" cy="10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 dirty="0"/>
                  </a:p>
                </p:txBody>
              </p:sp>
              <p:sp>
                <p:nvSpPr>
                  <p:cNvPr id="25860" name="Rectangle 260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1562"/>
                    <a:ext cx="515" cy="10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 dirty="0"/>
                  </a:p>
                </p:txBody>
              </p:sp>
              <p:sp>
                <p:nvSpPr>
                  <p:cNvPr id="25861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212" y="1263"/>
                    <a:ext cx="515" cy="10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 dirty="0"/>
                  </a:p>
                </p:txBody>
              </p:sp>
              <p:sp>
                <p:nvSpPr>
                  <p:cNvPr id="25862" name="Rectangle 262"/>
                  <p:cNvSpPr>
                    <a:spLocks noChangeArrowheads="1"/>
                  </p:cNvSpPr>
                  <p:nvPr/>
                </p:nvSpPr>
                <p:spPr bwMode="auto">
                  <a:xfrm>
                    <a:off x="94" y="975"/>
                    <a:ext cx="311" cy="12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 dirty="0"/>
                  </a:p>
                </p:txBody>
              </p:sp>
            </p:grpSp>
            <p:sp>
              <p:nvSpPr>
                <p:cNvPr id="25863" name="Rectangle 263"/>
                <p:cNvSpPr>
                  <a:spLocks noChangeArrowheads="1"/>
                </p:cNvSpPr>
                <p:nvPr/>
              </p:nvSpPr>
              <p:spPr bwMode="auto">
                <a:xfrm>
                  <a:off x="2174" y="3786"/>
                  <a:ext cx="1484" cy="15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dirty="0"/>
                </a:p>
              </p:txBody>
            </p:sp>
            <p:sp>
              <p:nvSpPr>
                <p:cNvPr id="25864" name="Rectangle 264"/>
                <p:cNvSpPr>
                  <a:spLocks noChangeArrowheads="1"/>
                </p:cNvSpPr>
                <p:nvPr/>
              </p:nvSpPr>
              <p:spPr bwMode="auto">
                <a:xfrm>
                  <a:off x="3555" y="3924"/>
                  <a:ext cx="1484" cy="12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dirty="0"/>
                </a:p>
              </p:txBody>
            </p:sp>
          </p:grpSp>
          <p:sp>
            <p:nvSpPr>
              <p:cNvPr id="25865" name="Rectangle 265"/>
              <p:cNvSpPr>
                <a:spLocks noChangeArrowheads="1"/>
              </p:cNvSpPr>
              <p:nvPr/>
            </p:nvSpPr>
            <p:spPr bwMode="auto">
              <a:xfrm>
                <a:off x="1776" y="223"/>
                <a:ext cx="1484" cy="12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sp>
          <p:nvSpPr>
            <p:cNvPr id="25866" name="Rectangle 266"/>
            <p:cNvSpPr>
              <a:spLocks noChangeArrowheads="1"/>
            </p:cNvSpPr>
            <p:nvPr/>
          </p:nvSpPr>
          <p:spPr bwMode="auto">
            <a:xfrm>
              <a:off x="148" y="401"/>
              <a:ext cx="791" cy="122"/>
            </a:xfrm>
            <a:prstGeom prst="rect">
              <a:avLst/>
            </a:prstGeom>
            <a:solidFill>
              <a:srgbClr val="178F9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25867" name="Rectangle 267"/>
            <p:cNvSpPr>
              <a:spLocks noChangeArrowheads="1"/>
            </p:cNvSpPr>
            <p:nvPr/>
          </p:nvSpPr>
          <p:spPr bwMode="auto">
            <a:xfrm>
              <a:off x="666" y="281"/>
              <a:ext cx="353" cy="122"/>
            </a:xfrm>
            <a:prstGeom prst="rect">
              <a:avLst/>
            </a:prstGeom>
            <a:solidFill>
              <a:srgbClr val="178F9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9459" name="Image 4" descr="C:\Users\annberge\Documents\Images, pictogrammes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50" y="123825"/>
            <a:ext cx="903288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403A6BBD-E350-4F7B-A52A-89E9C0CE6BF8}"/>
              </a:ext>
            </a:extLst>
          </p:cNvPr>
          <p:cNvGrpSpPr/>
          <p:nvPr/>
        </p:nvGrpSpPr>
        <p:grpSpPr>
          <a:xfrm>
            <a:off x="1000126" y="581025"/>
            <a:ext cx="8213725" cy="6024563"/>
            <a:chOff x="776288" y="416718"/>
            <a:chExt cx="8213725" cy="6024563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6129A3E8-5CFA-4803-BF5B-C4178FAB8AF8}"/>
                </a:ext>
              </a:extLst>
            </p:cNvPr>
            <p:cNvGrpSpPr/>
            <p:nvPr/>
          </p:nvGrpSpPr>
          <p:grpSpPr>
            <a:xfrm>
              <a:off x="776288" y="416718"/>
              <a:ext cx="8213725" cy="6024563"/>
              <a:chOff x="1608138" y="-52638"/>
              <a:chExt cx="8213725" cy="6024563"/>
            </a:xfrm>
          </p:grpSpPr>
          <p:grpSp>
            <p:nvGrpSpPr>
              <p:cNvPr id="3" name="Groupe 2">
                <a:extLst>
                  <a:ext uri="{FF2B5EF4-FFF2-40B4-BE49-F238E27FC236}">
                    <a16:creationId xmlns:a16="http://schemas.microsoft.com/office/drawing/2014/main" id="{49700CB1-71D5-44FA-9D44-6BC069AD16A4}"/>
                  </a:ext>
                </a:extLst>
              </p:cNvPr>
              <p:cNvGrpSpPr/>
              <p:nvPr/>
            </p:nvGrpSpPr>
            <p:grpSpPr>
              <a:xfrm>
                <a:off x="1830388" y="-52638"/>
                <a:ext cx="7991475" cy="6024563"/>
                <a:chOff x="1830388" y="123825"/>
                <a:chExt cx="7991475" cy="6024563"/>
              </a:xfrm>
            </p:grpSpPr>
            <p:pic>
              <p:nvPicPr>
                <p:cNvPr id="19460" name="Image 1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830388" y="123825"/>
                  <a:ext cx="7991475" cy="60245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" name="Rectangle 5"/>
                <p:cNvSpPr/>
                <p:nvPr/>
              </p:nvSpPr>
              <p:spPr>
                <a:xfrm>
                  <a:off x="4686300" y="195263"/>
                  <a:ext cx="2273300" cy="4857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r>
                    <a:rPr lang="fr-FR" sz="3200" dirty="0">
                      <a:solidFill>
                        <a:schemeClr val="tx1"/>
                      </a:solidFill>
                      <a:cs typeface="Arial" charset="0"/>
                    </a:rPr>
                    <a:t>PIERRE</a:t>
                  </a:r>
                </a:p>
              </p:txBody>
            </p:sp>
          </p:grpSp>
          <p:pic>
            <p:nvPicPr>
              <p:cNvPr id="19462" name="Image 6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08138" y="853825"/>
                <a:ext cx="2762250" cy="373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465" name="Rectangle 9"/>
            <p:cNvSpPr>
              <a:spLocks noChangeArrowheads="1"/>
            </p:cNvSpPr>
            <p:nvPr/>
          </p:nvSpPr>
          <p:spPr bwMode="auto">
            <a:xfrm>
              <a:off x="1238250" y="1357312"/>
              <a:ext cx="2300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400" dirty="0"/>
                <a:t>Pierre.BERNARD2@uca.fr</a:t>
              </a:r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F5E368E2-A1CF-4CAC-B443-FB27300085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2501" y="171450"/>
            <a:ext cx="2371550" cy="774259"/>
          </a:xfrm>
          <a:prstGeom prst="rect">
            <a:avLst/>
          </a:prstGeom>
        </p:spPr>
      </p:pic>
      <p:pic>
        <p:nvPicPr>
          <p:cNvPr id="19458" name="Imag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3" y="195263"/>
            <a:ext cx="12382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Imag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53550" y="3019425"/>
            <a:ext cx="254476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195263"/>
            <a:ext cx="12382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Image 4" descr="C:\Users\annberge\Documents\Images, pictogrammes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750" y="123825"/>
            <a:ext cx="903288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10350" y="1609725"/>
            <a:ext cx="4405313" cy="523875"/>
          </a:xfrm>
          <a:prstGeom prst="rect">
            <a:avLst/>
          </a:prstGeom>
          <a:solidFill>
            <a:srgbClr val="00B050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Calibri" pitchFamily="34" charset="0"/>
              </a:rPr>
              <a:t>Compétences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38175" y="1609725"/>
            <a:ext cx="4405313" cy="523875"/>
          </a:xfrm>
          <a:prstGeom prst="rect">
            <a:avLst/>
          </a:prstGeom>
          <a:solidFill>
            <a:srgbClr val="002060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Calibri" pitchFamily="34" charset="0"/>
              </a:rPr>
              <a:t>Réflexivité</a:t>
            </a:r>
          </a:p>
        </p:txBody>
      </p:sp>
      <p:sp>
        <p:nvSpPr>
          <p:cNvPr id="8" name="Flèche : droite 7"/>
          <p:cNvSpPr/>
          <p:nvPr/>
        </p:nvSpPr>
        <p:spPr>
          <a:xfrm>
            <a:off x="5457825" y="1609725"/>
            <a:ext cx="869950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7825" y="2598738"/>
            <a:ext cx="25400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812925" y="4259263"/>
            <a:ext cx="2759075" cy="2066925"/>
          </a:xfrm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761037" y="3697164"/>
            <a:ext cx="4960937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6 </a:t>
            </a:r>
            <a:r>
              <a:rPr lang="fr-FR" sz="4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</a:t>
            </a:r>
            <a:r>
              <a:rPr lang="fr-FR" sz="4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écits de </a:t>
            </a:r>
            <a:r>
              <a:rPr lang="fr-FR" sz="4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fr-FR" sz="4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ituation </a:t>
            </a:r>
          </a:p>
          <a:p>
            <a:r>
              <a:rPr lang="fr-FR" sz="4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fr-FR" sz="4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omplexe </a:t>
            </a:r>
            <a:r>
              <a:rPr lang="fr-FR" sz="4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fr-FR" sz="4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uthentique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944563" y="2778125"/>
            <a:ext cx="5029201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729288" y="5551097"/>
            <a:ext cx="4649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latin typeface="Calibri" pitchFamily="34" charset="0"/>
              </a:rPr>
              <a:t>Supervision du tuteur</a:t>
            </a:r>
          </a:p>
        </p:txBody>
      </p:sp>
      <p:sp>
        <p:nvSpPr>
          <p:cNvPr id="3" name="Espace réservé du contenu 2"/>
          <p:cNvSpPr>
            <a:spLocks/>
          </p:cNvSpPr>
          <p:nvPr/>
        </p:nvSpPr>
        <p:spPr bwMode="auto">
          <a:xfrm>
            <a:off x="1857375" y="395288"/>
            <a:ext cx="4284663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r>
              <a:rPr lang="fr-FR" sz="3300" dirty="0">
                <a:solidFill>
                  <a:srgbClr val="FF0000"/>
                </a:solidFill>
                <a:latin typeface="Calibri" pitchFamily="34" charset="0"/>
              </a:rPr>
              <a:t>Portfolio « réflexif »</a:t>
            </a:r>
          </a:p>
        </p:txBody>
      </p:sp>
      <p:pic>
        <p:nvPicPr>
          <p:cNvPr id="17422" name="Picture 14" descr="Papiers peints Reflechir â¢ PIXERS.f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04000" y="144212"/>
            <a:ext cx="1301750" cy="130175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899291-4743-4A73-A137-B58CFE4A01C8}"/>
              </a:ext>
            </a:extLst>
          </p:cNvPr>
          <p:cNvSpPr/>
          <p:nvPr/>
        </p:nvSpPr>
        <p:spPr>
          <a:xfrm>
            <a:off x="5193506" y="227236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Charon R. The patient-physician relationship. Narrative medicine: a model for empathy, reflection, profession, and trust. JAMA. 2001 Oct 17;286(15):1897–902.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88FFF9-23C3-4B4C-81DC-9B0F417E84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0831" y="170984"/>
            <a:ext cx="2371550" cy="774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/>
      <p:bldP spid="1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Espace réservé du contenu 5" descr="Une image contenant capture d’écran&#10;&#10;Description générée automatiquement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32063" y="26988"/>
            <a:ext cx="6372225" cy="6772275"/>
          </a:xfrm>
        </p:spPr>
      </p:pic>
      <p:pic>
        <p:nvPicPr>
          <p:cNvPr id="18434" name="Imag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195263"/>
            <a:ext cx="12382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Image 4" descr="C:\Users\annberge\Documents\Images, pictogrammes\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53750" y="123825"/>
            <a:ext cx="903288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865438" y="276225"/>
            <a:ext cx="647700" cy="74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706813" y="4030663"/>
            <a:ext cx="647700" cy="73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18439" name="Imag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53550" y="3019425"/>
            <a:ext cx="254476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BAE68B9-B957-4B81-AB09-626D34138E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4381" y="167941"/>
            <a:ext cx="2371550" cy="7742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325</Words>
  <Application>Microsoft Office PowerPoint</Application>
  <PresentationFormat>Grand écran</PresentationFormat>
  <Paragraphs>63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BERGEAL;Pierre Bernard</dc:creator>
  <cp:lastModifiedBy>Anne BERGEAL</cp:lastModifiedBy>
  <cp:revision>41</cp:revision>
  <dcterms:created xsi:type="dcterms:W3CDTF">2019-05-14T06:52:55Z</dcterms:created>
  <dcterms:modified xsi:type="dcterms:W3CDTF">2019-06-24T07:23:01Z</dcterms:modified>
</cp:coreProperties>
</file>