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3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82" r:id="rId24"/>
    <p:sldId id="276" r:id="rId25"/>
    <p:sldId id="277" r:id="rId26"/>
    <p:sldId id="278" r:id="rId27"/>
    <p:sldId id="279" r:id="rId28"/>
    <p:sldId id="280" r:id="rId29"/>
    <p:sldId id="281" r:id="rId30"/>
    <p:sldId id="283" r:id="rId31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modifier le format des notes</a:t>
            </a:r>
          </a:p>
        </p:txBody>
      </p:sp>
      <p:sp>
        <p:nvSpPr>
          <p:cNvPr id="10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&lt;en-tête&gt;</a:t>
            </a:r>
          </a:p>
        </p:txBody>
      </p:sp>
      <p:sp>
        <p:nvSpPr>
          <p:cNvPr id="11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&lt;date/heure&gt;</a:t>
            </a:r>
          </a:p>
        </p:txBody>
      </p:sp>
      <p:sp>
        <p:nvSpPr>
          <p:cNvPr id="11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&lt;pied de page&gt;</a:t>
            </a:r>
          </a:p>
        </p:txBody>
      </p:sp>
      <p:sp>
        <p:nvSpPr>
          <p:cNvPr id="11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0DB43E57-44EB-4D99-97C1-E2CFA4183EC1}" type="slidenum"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4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91791064-311C-4CFD-A175-8DE5054D45EC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10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2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8FC5454E-89ED-4AF4-95D4-FEFCE907E144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19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4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E773FBA1-5D13-44E4-9047-387D566D7464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20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FADF2F-1D90-4896-B9B8-F5B697BD68D6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69898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6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3F8D6403-63CD-4F0B-BC94-BD166A42C0AE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23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8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9464195E-D16A-44A1-AD7D-AD31974E070A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25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0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24872F81-2235-4503-97BB-1FEAEC6A6C1F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26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60A8E74A-67B1-4753-BD20-3899432EE0EB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27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0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24872F81-2235-4503-97BB-1FEAEC6A6C1F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28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96470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6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D97D1FCF-C780-4060-9101-564F03F4F57D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11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8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3584184F-4595-4DF8-8436-D301DB3365B0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12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0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12BE2807-FF89-487A-9D5B-BBAE4745AFC7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13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2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00CF935-56C4-4A6E-A7BA-99222510B7FD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14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4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0F6C5123-49A2-43ED-85B0-416E24F33EB1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15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1324839C-E6B0-45C2-A106-0207BD0022B4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16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8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1103A23A-D125-44D5-BE0C-9D879892B332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17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8000" cy="4209840"/>
          </a:xfrm>
          <a:prstGeom prst="rect">
            <a:avLst/>
          </a:prstGeom>
        </p:spPr>
        <p:txBody>
          <a:bodyPr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0" name="TextShape 2"/>
          <p:cNvSpPr txBox="1"/>
          <p:nvPr/>
        </p:nvSpPr>
        <p:spPr>
          <a:xfrm>
            <a:off x="4281480" y="10155240"/>
            <a:ext cx="3276360" cy="5360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31512684-E43A-42B6-AC3A-FA7848557C39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18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Image 33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Image 34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Image 69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Image 70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Image 105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07" name="Image 106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texte-titre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emf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2402640" y="1506240"/>
            <a:ext cx="6991920" cy="130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4000" b="1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Journée PEPI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4000" b="1" strike="noStrike" spc="-1">
                <a:solidFill>
                  <a:srgbClr val="31849B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</a:t>
            </a:r>
            <a:r>
              <a:rPr lang="fr-FR" sz="2800" b="0" strike="noStrike" spc="-1">
                <a:solidFill>
                  <a:srgbClr val="ED7D31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Jeudi 27 juin 2019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4" name="Image 4"/>
          <p:cNvPicPr/>
          <p:nvPr/>
        </p:nvPicPr>
        <p:blipFill>
          <a:blip r:embed="rId2"/>
          <a:stretch/>
        </p:blipFill>
        <p:spPr>
          <a:xfrm>
            <a:off x="219960" y="186480"/>
            <a:ext cx="2468880" cy="1184400"/>
          </a:xfrm>
          <a:prstGeom prst="rect">
            <a:avLst/>
          </a:prstGeom>
          <a:ln>
            <a:noFill/>
          </a:ln>
        </p:spPr>
      </p:pic>
      <p:pic>
        <p:nvPicPr>
          <p:cNvPr id="115" name="Image 5"/>
          <p:cNvPicPr/>
          <p:nvPr/>
        </p:nvPicPr>
        <p:blipFill>
          <a:blip r:embed="rId3"/>
          <a:stretch/>
        </p:blipFill>
        <p:spPr>
          <a:xfrm>
            <a:off x="10796040" y="257040"/>
            <a:ext cx="1099440" cy="1038240"/>
          </a:xfrm>
          <a:prstGeom prst="rect">
            <a:avLst/>
          </a:prstGeom>
          <a:ln>
            <a:noFill/>
          </a:ln>
        </p:spPr>
      </p:pic>
      <p:sp>
        <p:nvSpPr>
          <p:cNvPr id="116" name="CustomShape 2"/>
          <p:cNvSpPr/>
          <p:nvPr/>
        </p:nvSpPr>
        <p:spPr>
          <a:xfrm>
            <a:off x="2845440" y="6447240"/>
            <a:ext cx="69919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15000"/>
              </a:lnSpc>
            </a:pPr>
            <a:r>
              <a:rPr lang="fr-FR" sz="1800" b="0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Amphithéâtre de l’IADT, 51 bd François Mitterrand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CustomShape 3"/>
          <p:cNvSpPr/>
          <p:nvPr/>
        </p:nvSpPr>
        <p:spPr>
          <a:xfrm>
            <a:off x="933120" y="3117959"/>
            <a:ext cx="10302840" cy="2801059"/>
          </a:xfrm>
          <a:prstGeom prst="rect">
            <a:avLst/>
          </a:prstGeom>
          <a:noFill/>
          <a:ln w="4752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2800" b="1" strike="noStrike" spc="-1" dirty="0">
                <a:solidFill>
                  <a:srgbClr val="178F96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Evaluer les compétences en électronique en faisant travailler les étudiants en mode « projets ».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Alain PAULY, 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Responsable LICENCE SPI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Ecole Universitaire de Physique et d’Ingénierie (EUPI)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endParaRPr lang="fr-F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fr-FR" sz="2000" b="0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		</a:t>
            </a:r>
          </a:p>
          <a:p>
            <a:pPr algn="just">
              <a:lnSpc>
                <a:spcPct val="100000"/>
              </a:lnSpc>
            </a:pPr>
            <a:r>
              <a:rPr lang="fr-FR" sz="2000" i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lang="fr-FR" sz="2000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			   </a:t>
            </a:r>
            <a:r>
              <a:rPr lang="fr-FR" sz="2000" b="0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ymbol"/>
                <a:ea typeface="DejaVu Sans"/>
              </a:rPr>
              <a:t></a:t>
            </a:r>
            <a:r>
              <a:rPr lang="fr-FR" sz="20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Enseigner c’est apprendre deux fois.</a:t>
            </a:r>
            <a:r>
              <a:rPr lang="fr-FR" sz="20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ymbol"/>
                <a:ea typeface="DejaVu Sans"/>
              </a:rPr>
              <a:t></a:t>
            </a:r>
            <a:r>
              <a:rPr lang="fr-FR" sz="20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Joubert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CustomShape 4"/>
          <p:cNvSpPr/>
          <p:nvPr/>
        </p:nvSpPr>
        <p:spPr>
          <a:xfrm>
            <a:off x="10466640" y="548280"/>
            <a:ext cx="329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1160" y="5176581"/>
            <a:ext cx="1019879" cy="14528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Image 1"/>
          <p:cNvPicPr/>
          <p:nvPr/>
        </p:nvPicPr>
        <p:blipFill>
          <a:blip r:embed="rId3"/>
          <a:stretch/>
        </p:blipFill>
        <p:spPr>
          <a:xfrm>
            <a:off x="6881400" y="3312360"/>
            <a:ext cx="5182200" cy="3454560"/>
          </a:xfrm>
          <a:prstGeom prst="rect">
            <a:avLst/>
          </a:prstGeom>
          <a:ln>
            <a:noFill/>
          </a:ln>
        </p:spPr>
      </p:pic>
      <p:sp>
        <p:nvSpPr>
          <p:cNvPr id="168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Contexte de la discipline électricité-électronique: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très faibles connaissances à l’entrée du L1 liées à la quasi absence actuelle de la discipline dans les programmes du secondaire,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niveau en sortie de L2 et L3 nécessairement élevé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très faible capacité des étudiants au travail personnel.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FF0000"/>
              </a:buClr>
              <a:buFont typeface="StarSymbol"/>
              <a:buChar char="-"/>
            </a:pPr>
            <a:r>
              <a:rPr lang="fr-FR" sz="28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Symbol"/>
                <a:ea typeface="DejaVu Sans"/>
              </a:rPr>
              <a:t></a:t>
            </a:r>
            <a:r>
              <a:rPr lang="fr-FR" sz="28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nécessité de méthodes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9" name="Image 3"/>
          <p:cNvPicPr/>
          <p:nvPr/>
        </p:nvPicPr>
        <p:blipFill>
          <a:blip r:embed="rId4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170" name="Image 4"/>
          <p:cNvPicPr/>
          <p:nvPr/>
        </p:nvPicPr>
        <p:blipFill>
          <a:blip r:embed="rId5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  <p:pic>
        <p:nvPicPr>
          <p:cNvPr id="171" name="Image 2"/>
          <p:cNvPicPr/>
          <p:nvPr/>
        </p:nvPicPr>
        <p:blipFill>
          <a:blip r:embed="rId6"/>
          <a:stretch/>
        </p:blipFill>
        <p:spPr>
          <a:xfrm>
            <a:off x="7107480" y="305640"/>
            <a:ext cx="4245480" cy="2262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Structure des programmes électronique en Licence SPI: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L1 adapté à une initiation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programme L2 très dense et difficilement assimilable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Symbol"/>
                <a:ea typeface="DejaVu Sans"/>
              </a:rPr>
              <a:t></a:t>
            </a:r>
            <a:r>
              <a:rPr lang="fr-FR" sz="28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manque d’investissement et de motivation…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3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174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Image 5"/>
          <p:cNvPicPr/>
          <p:nvPr/>
        </p:nvPicPr>
        <p:blipFill>
          <a:blip r:embed="rId3"/>
          <a:stretch/>
        </p:blipFill>
        <p:spPr>
          <a:xfrm>
            <a:off x="7756200" y="3627360"/>
            <a:ext cx="4312800" cy="3230280"/>
          </a:xfrm>
          <a:prstGeom prst="rect">
            <a:avLst/>
          </a:prstGeom>
          <a:ln>
            <a:noFill/>
          </a:ln>
        </p:spPr>
      </p:pic>
      <p:sp>
        <p:nvSpPr>
          <p:cNvPr id="176" name="CustomShape 1"/>
          <p:cNvSpPr/>
          <p:nvPr/>
        </p:nvSpPr>
        <p:spPr>
          <a:xfrm>
            <a:off x="889920" y="17949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Contrôle continu en S4 du L2 SPI de type « projet tutoré »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Concerne 110 étudiants sur 3 groupes de TD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Exercice « musclé » à faire en binôme « à la maison »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Un exercice différent par binôme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Chaque binôme a 6 semaines pour travailler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Questions à l’enseignant : FB (grou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pe), Messenger, email, rencontres…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7" name="Image 3"/>
          <p:cNvPicPr/>
          <p:nvPr/>
        </p:nvPicPr>
        <p:blipFill>
          <a:blip r:embed="rId4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178" name="Image 4"/>
          <p:cNvPicPr/>
          <p:nvPr/>
        </p:nvPicPr>
        <p:blipFill>
          <a:blip r:embed="rId5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889920" y="17949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Contrôle continu en S4 du L2 SPI de type « projet tutoré »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 note écrite sur un mémoire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 note relative à la soutenance orale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80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181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Image 1"/>
          <p:cNvPicPr/>
          <p:nvPr/>
        </p:nvPicPr>
        <p:blipFill>
          <a:blip r:embed="rId3"/>
          <a:stretch/>
        </p:blipFill>
        <p:spPr>
          <a:xfrm>
            <a:off x="5809680" y="3461040"/>
            <a:ext cx="4585680" cy="3057120"/>
          </a:xfrm>
          <a:prstGeom prst="rect">
            <a:avLst/>
          </a:prstGeom>
          <a:ln>
            <a:noFill/>
          </a:ln>
        </p:spPr>
      </p:pic>
      <p:sp>
        <p:nvSpPr>
          <p:cNvPr id="183" name="CustomShape 1"/>
          <p:cNvSpPr/>
          <p:nvPr/>
        </p:nvSpPr>
        <p:spPr>
          <a:xfrm>
            <a:off x="776160" y="183528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Contrôle continu en S4 du L2 SPI de type « projet tutoré »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Conforter un travail personnel des étudiants : </a:t>
            </a:r>
            <a:r>
              <a:rPr lang="fr-FR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autonomie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ymbol"/>
              <a:buChar char="®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acquisition et assimilation des </a:t>
            </a:r>
            <a:r>
              <a:rPr lang="fr-FR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connaissances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ymbol"/>
              <a:buChar char="®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leur mise en œuvre : </a:t>
            </a:r>
            <a:r>
              <a:rPr lang="fr-FR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compétences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84" name="Image 3"/>
          <p:cNvPicPr/>
          <p:nvPr/>
        </p:nvPicPr>
        <p:blipFill>
          <a:blip r:embed="rId4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185" name="Image 4"/>
          <p:cNvPicPr/>
          <p:nvPr/>
        </p:nvPicPr>
        <p:blipFill>
          <a:blip r:embed="rId5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776160" y="104940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ymbol"/>
              <a:buChar char="®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L’UE « </a:t>
            </a:r>
            <a:r>
              <a:rPr lang="fr-FR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électronique analogique : composants actifs discrets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 » est associée :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ymbol"/>
              <a:buChar char="®"/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ymbol"/>
                <a:ea typeface="DejaVu Sans"/>
              </a:rPr>
              <a:t>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à la compétence disciplinaire : «  </a:t>
            </a:r>
            <a:r>
              <a:rPr lang="fr-FR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utiliser en autonomie les 	techniques courantes dans le domaine de la conception de 	systèmes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 »,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ymbol"/>
                <a:ea typeface="DejaVu Sans"/>
              </a:rPr>
              <a:t>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à la compétence transversale et linguistique :   «</a:t>
            </a:r>
            <a:r>
              <a:rPr lang="fr-FR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 communiquer 	et vulgariser efficacement ses résultats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 »,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ymbol"/>
                <a:ea typeface="DejaVu Sans"/>
              </a:rPr>
              <a:t>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à la compétence pré-professionnelle « </a:t>
            </a:r>
            <a:r>
              <a:rPr lang="fr-FR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travailler en 	coopération au sein d’un groupe autour d’un projet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 ».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87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188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  <p:sp>
        <p:nvSpPr>
          <p:cNvPr id="189" name="CustomShape 2"/>
          <p:cNvSpPr/>
          <p:nvPr/>
        </p:nvSpPr>
        <p:spPr>
          <a:xfrm>
            <a:off x="1160206" y="2160000"/>
            <a:ext cx="10314039" cy="2588981"/>
          </a:xfrm>
          <a:prstGeom prst="rect">
            <a:avLst/>
          </a:prstGeom>
          <a:noFill/>
          <a:ln w="72000">
            <a:solidFill>
              <a:srgbClr val="3465A4"/>
            </a:solidFill>
            <a:custDash>
              <a:ds d="0" sp="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889920" y="96624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Année 2018-19 : test de l’évaluation des compétences sur cette UE: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établissement de niveau d’acquisition des compétences selon le curseur : novice/intermédiaire/confirmé/avancé/compétent.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nous avons estimé que le niveau « confirmé » est attendu à minima en fin de L2 SPI (N2).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établissements de critères d’évaluation pour chaque compétence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1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192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  <p:sp>
        <p:nvSpPr>
          <p:cNvPr id="193" name="CustomShape 2"/>
          <p:cNvSpPr/>
          <p:nvPr/>
        </p:nvSpPr>
        <p:spPr>
          <a:xfrm>
            <a:off x="2762911" y="2207613"/>
            <a:ext cx="5663160" cy="397440"/>
          </a:xfrm>
          <a:prstGeom prst="rect">
            <a:avLst/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1"/>
          <p:cNvSpPr/>
          <p:nvPr/>
        </p:nvSpPr>
        <p:spPr>
          <a:xfrm>
            <a:off x="1395000" y="195480"/>
            <a:ext cx="9558720" cy="105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fr-FR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utiliser en autonomie les techniques courantes dans le domaine de la conception de systèmes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 		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5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196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  <p:sp>
        <p:nvSpPr>
          <p:cNvPr id="197" name="CustomShape 2"/>
          <p:cNvSpPr/>
          <p:nvPr/>
        </p:nvSpPr>
        <p:spPr>
          <a:xfrm>
            <a:off x="157320" y="1134720"/>
            <a:ext cx="11483640" cy="4358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Critères, descripteurs (éléments d’appréciation) :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A - mobiliser les connaissances de base en électronique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0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1) manipulation de la loi d’ohm généralisée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0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2) capacité à la mise en forme des fonctions électriques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</a:t>
            </a:r>
            <a:r>
              <a:rPr lang="fr-FR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 – capacité à décomposer un circuit en blocs fonctionnels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0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1) connaissance des montages de base à AO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0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2) assimilation des théorèmes de Thévenin et de Norton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fr-FR" sz="20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</a:t>
            </a:r>
            <a:r>
              <a:rPr lang="fr-FR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 – capacité à manipuler les modèles électriques des composants actifs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-     1) problématiques des impédances d’entrée et de sortie des composants actifs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-     2) assimilation des problématiques des générateurs liés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1395000" y="15480"/>
            <a:ext cx="9558720" cy="105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utiliser en autonomie les techniques courantes dans le domaine de la conception de systèmes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 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	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9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200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  <p:graphicFrame>
        <p:nvGraphicFramePr>
          <p:cNvPr id="201" name="Table 2"/>
          <p:cNvGraphicFramePr/>
          <p:nvPr/>
        </p:nvGraphicFramePr>
        <p:xfrm>
          <a:off x="1395000" y="581040"/>
          <a:ext cx="9558720" cy="6302160"/>
        </p:xfrm>
        <a:graphic>
          <a:graphicData uri="http://schemas.openxmlformats.org/drawingml/2006/table">
            <a:tbl>
              <a:tblPr/>
              <a:tblGrid>
                <a:gridCol w="191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2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A - mobiliser les connaissances de base en électronique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4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A-1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A-2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B – capacité à décomposer un circuit en blocs fonctionnels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B-1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B-2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C – capacité à manipuler les modèles électriques des composants actifs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C-1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C-2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8760">
                <a:tc gridSpan="5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8760">
                <a:tc gridSpan="5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1395000" y="15480"/>
            <a:ext cx="9558720" cy="105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utiliser en autonomie les techniques courantes dans le domaine de la conception de systèmes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 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	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3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204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  <p:graphicFrame>
        <p:nvGraphicFramePr>
          <p:cNvPr id="205" name="Table 2"/>
          <p:cNvGraphicFramePr/>
          <p:nvPr/>
        </p:nvGraphicFramePr>
        <p:xfrm>
          <a:off x="1395000" y="581040"/>
          <a:ext cx="9558720" cy="6302160"/>
        </p:xfrm>
        <a:graphic>
          <a:graphicData uri="http://schemas.openxmlformats.org/drawingml/2006/table">
            <a:tbl>
              <a:tblPr/>
              <a:tblGrid>
                <a:gridCol w="191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2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A - mobiliser les connaissances de base en électronique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4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Ne répond pas du tout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Répond avec difficultés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Répond aux attentes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Dépasse les attentes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A-1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A-2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B – capacité à décomposer un circuit en blocs fonctionnels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B-1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B-2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C – capacité à manipuler les modèles électriques des composants actifs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C-1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C-2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876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8760">
                <a:tc gridSpan="5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8760">
                <a:tc gridSpan="5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Image 4"/>
          <p:cNvPicPr/>
          <p:nvPr/>
        </p:nvPicPr>
        <p:blipFill>
          <a:blip r:embed="rId2"/>
          <a:stretch/>
        </p:blipFill>
        <p:spPr>
          <a:xfrm>
            <a:off x="219960" y="186480"/>
            <a:ext cx="2468880" cy="1184400"/>
          </a:xfrm>
          <a:prstGeom prst="rect">
            <a:avLst/>
          </a:prstGeom>
          <a:ln>
            <a:noFill/>
          </a:ln>
        </p:spPr>
      </p:pic>
      <p:pic>
        <p:nvPicPr>
          <p:cNvPr id="120" name="Image 5"/>
          <p:cNvPicPr/>
          <p:nvPr/>
        </p:nvPicPr>
        <p:blipFill>
          <a:blip r:embed="rId3"/>
          <a:stretch/>
        </p:blipFill>
        <p:spPr>
          <a:xfrm>
            <a:off x="10796040" y="257040"/>
            <a:ext cx="1099440" cy="1038240"/>
          </a:xfrm>
          <a:prstGeom prst="rect">
            <a:avLst/>
          </a:prstGeom>
          <a:ln>
            <a:noFill/>
          </a:ln>
        </p:spPr>
      </p:pic>
      <p:sp>
        <p:nvSpPr>
          <p:cNvPr id="121" name="CustomShape 1"/>
          <p:cNvSpPr/>
          <p:nvPr/>
        </p:nvSpPr>
        <p:spPr>
          <a:xfrm>
            <a:off x="2845440" y="6447240"/>
            <a:ext cx="69919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15000"/>
              </a:lnSpc>
            </a:pPr>
            <a:r>
              <a:rPr lang="fr-FR" sz="1800" b="0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Amphithéâtre de l’IADT, 51 bd François Mitterrand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1042920" y="1495800"/>
            <a:ext cx="10273680" cy="3115440"/>
          </a:xfrm>
          <a:prstGeom prst="rect">
            <a:avLst/>
          </a:prstGeom>
          <a:noFill/>
          <a:ln w="4752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2800" b="1" strike="noStrike" spc="-1">
                <a:solidFill>
                  <a:srgbClr val="178F96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Evaluer les compétences en électronique en faisant travailler les étudiants en mode « projets ».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nombreux collègues sont associés activement à ces travaux :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Christelle VARENNE 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(responsable L2 SPI)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Jérôme BRUNET 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(responsable L3 SPI et du parcours EEA en L3 SPI)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Sophie SERINDAT 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et </a:t>
            </a: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Marion SABART 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(Pôle IPPA)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Aurélie GOUSSET 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(responsable sous-groupe Compétences du groupe Sciences lors des travaux initiés par Françoise PEYRARD à propos de la mise en place de l’arrêté Licence)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CustomShape 3"/>
          <p:cNvSpPr/>
          <p:nvPr/>
        </p:nvSpPr>
        <p:spPr>
          <a:xfrm>
            <a:off x="10466640" y="548280"/>
            <a:ext cx="329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CustomShape 1"/>
          <p:cNvSpPr/>
          <p:nvPr/>
        </p:nvSpPr>
        <p:spPr>
          <a:xfrm>
            <a:off x="1395000" y="15480"/>
            <a:ext cx="9558720" cy="105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utiliser en autonomie les techniques courantes dans le domaine de la conception de systèmes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 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	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07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208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  <p:graphicFrame>
        <p:nvGraphicFramePr>
          <p:cNvPr id="209" name="Table 2"/>
          <p:cNvGraphicFramePr/>
          <p:nvPr/>
        </p:nvGraphicFramePr>
        <p:xfrm>
          <a:off x="1395000" y="581040"/>
          <a:ext cx="9558720" cy="5989200"/>
        </p:xfrm>
        <a:graphic>
          <a:graphicData uri="http://schemas.openxmlformats.org/drawingml/2006/table">
            <a:tbl>
              <a:tblPr/>
              <a:tblGrid>
                <a:gridCol w="191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2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A - mobiliser les connaissances de base en électronique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4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Ne répond pas du tout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Répond avec difficultés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Répond aux attentes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Dépasse les attentes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A-1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A-2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600" b="1" i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Positionnement sur le critère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B – capacité à décomposer un circuit en blocs fonctionnels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B-1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B-2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600" b="1" i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positionnement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C – capacité à manipuler les modèles électriques des composants actifs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C-1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C-2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600" b="1" i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positionnement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12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20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Conclusion : novice / intermédiaire / confirmé / avancé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896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Rétroaction : points forts et points à améliorer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1676760" y="317311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fr-FR" sz="2800" b="0" strike="noStrike" spc="-1" dirty="0" smtClean="0">
                <a:uFill>
                  <a:solidFill>
                    <a:srgbClr val="FFFFFF"/>
                  </a:solidFill>
                </a:uFill>
                <a:latin typeface="Calibri"/>
              </a:rPr>
              <a:t>Critères compétences :</a:t>
            </a:r>
          </a:p>
          <a:p>
            <a:endParaRPr lang="fr-FR" sz="2800" b="0" strike="noStrike" spc="-1" dirty="0" smtClean="0"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fr-FR" sz="28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57200" indent="-457200">
              <a:buFontTx/>
              <a:buChar char="-"/>
            </a:pPr>
            <a:endParaRPr lang="fr-FR" sz="28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fr-FR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86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680" cy="770760"/>
          </a:xfrm>
          <a:prstGeom prst="rect">
            <a:avLst/>
          </a:prstGeom>
          <a:ln>
            <a:noFill/>
          </a:ln>
        </p:spPr>
      </p:pic>
      <p:pic>
        <p:nvPicPr>
          <p:cNvPr id="87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2160" cy="842400"/>
          </a:xfrm>
          <a:prstGeom prst="rect">
            <a:avLst/>
          </a:prstGeom>
          <a:ln>
            <a:noFill/>
          </a:ln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320" y="966239"/>
            <a:ext cx="11897028" cy="571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50649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Image 4"/>
          <p:cNvPicPr/>
          <p:nvPr/>
        </p:nvPicPr>
        <p:blipFill>
          <a:blip r:embed="rId2"/>
          <a:stretch/>
        </p:blipFill>
        <p:spPr>
          <a:xfrm>
            <a:off x="219960" y="186480"/>
            <a:ext cx="2468880" cy="1184400"/>
          </a:xfrm>
          <a:prstGeom prst="rect">
            <a:avLst/>
          </a:prstGeom>
          <a:ln>
            <a:noFill/>
          </a:ln>
        </p:spPr>
      </p:pic>
      <p:pic>
        <p:nvPicPr>
          <p:cNvPr id="211" name="Image 5"/>
          <p:cNvPicPr/>
          <p:nvPr/>
        </p:nvPicPr>
        <p:blipFill>
          <a:blip r:embed="rId3"/>
          <a:stretch/>
        </p:blipFill>
        <p:spPr>
          <a:xfrm>
            <a:off x="10796040" y="257040"/>
            <a:ext cx="1099440" cy="1038240"/>
          </a:xfrm>
          <a:prstGeom prst="rect">
            <a:avLst/>
          </a:prstGeom>
          <a:ln>
            <a:noFill/>
          </a:ln>
        </p:spPr>
      </p:pic>
      <p:sp>
        <p:nvSpPr>
          <p:cNvPr id="212" name="CustomShape 1"/>
          <p:cNvSpPr/>
          <p:nvPr/>
        </p:nvSpPr>
        <p:spPr>
          <a:xfrm>
            <a:off x="2845440" y="6447240"/>
            <a:ext cx="69919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15000"/>
              </a:lnSpc>
            </a:pPr>
            <a:r>
              <a:rPr lang="fr-FR" sz="1800" b="0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Amphithéâtre de l’IADT, 51 bd François Mitterrand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1042920" y="1495800"/>
            <a:ext cx="10273680" cy="3115440"/>
          </a:xfrm>
          <a:prstGeom prst="rect">
            <a:avLst/>
          </a:prstGeom>
          <a:noFill/>
          <a:ln w="4752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2800" b="1" strike="noStrike" spc="-1">
                <a:solidFill>
                  <a:srgbClr val="178F96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Evaluer les compétences en électronique en faisant travailler les étudiants en mode « projets ».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	3. Résultats des évaluations…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4" name="CustomShape 3"/>
          <p:cNvSpPr/>
          <p:nvPr/>
        </p:nvSpPr>
        <p:spPr>
          <a:xfrm>
            <a:off x="10466640" y="548280"/>
            <a:ext cx="329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CustomShape 1"/>
          <p:cNvSpPr/>
          <p:nvPr/>
        </p:nvSpPr>
        <p:spPr>
          <a:xfrm>
            <a:off x="618843" y="171810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*: utiliser en autonomie les techniques courantes dans le domaine de la conception de systèmes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**: communiquer et vulgariser efficacement ses résultats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Pour 80 % des étudiants de L2 SPI, les deux compétences sont acquises.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L’approche « compétences</a:t>
            </a:r>
            <a:r>
              <a:rPr lang="fr-FR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 » permet </a:t>
            </a:r>
            <a:r>
              <a:rPr lang="fr-FR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d’affiner l’évaluation </a:t>
            </a:r>
            <a:r>
              <a:rPr lang="fr-FR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 acquis de chaque étudiant sur la discipline…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6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217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  <p:graphicFrame>
        <p:nvGraphicFramePr>
          <p:cNvPr id="218" name="Table 2"/>
          <p:cNvGraphicFramePr/>
          <p:nvPr/>
        </p:nvGraphicFramePr>
        <p:xfrm>
          <a:off x="1532520" y="1162080"/>
          <a:ext cx="8127720" cy="1112040"/>
        </p:xfrm>
        <a:graphic>
          <a:graphicData uri="http://schemas.openxmlformats.org/drawingml/2006/table">
            <a:tbl>
              <a:tblPr/>
              <a:tblGrid>
                <a:gridCol w="162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novice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intermédiaire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confirmé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avancé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D4*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6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14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61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24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TL2**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7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17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41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40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Image 4"/>
          <p:cNvPicPr/>
          <p:nvPr/>
        </p:nvPicPr>
        <p:blipFill>
          <a:blip r:embed="rId2"/>
          <a:stretch/>
        </p:blipFill>
        <p:spPr>
          <a:xfrm>
            <a:off x="219960" y="186480"/>
            <a:ext cx="2468880" cy="1184400"/>
          </a:xfrm>
          <a:prstGeom prst="rect">
            <a:avLst/>
          </a:prstGeom>
          <a:ln>
            <a:noFill/>
          </a:ln>
        </p:spPr>
      </p:pic>
      <p:pic>
        <p:nvPicPr>
          <p:cNvPr id="220" name="Image 5"/>
          <p:cNvPicPr/>
          <p:nvPr/>
        </p:nvPicPr>
        <p:blipFill>
          <a:blip r:embed="rId3"/>
          <a:stretch/>
        </p:blipFill>
        <p:spPr>
          <a:xfrm>
            <a:off x="10796040" y="257040"/>
            <a:ext cx="1099440" cy="1038240"/>
          </a:xfrm>
          <a:prstGeom prst="rect">
            <a:avLst/>
          </a:prstGeom>
          <a:ln>
            <a:noFill/>
          </a:ln>
        </p:spPr>
      </p:pic>
      <p:sp>
        <p:nvSpPr>
          <p:cNvPr id="221" name="CustomShape 1"/>
          <p:cNvSpPr/>
          <p:nvPr/>
        </p:nvSpPr>
        <p:spPr>
          <a:xfrm>
            <a:off x="2845440" y="6447240"/>
            <a:ext cx="69919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15000"/>
              </a:lnSpc>
            </a:pPr>
            <a:r>
              <a:rPr lang="fr-FR" sz="1800" b="0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Amphithéâtre de l’IADT, 51 bd François Mitterrand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2" name="CustomShape 2"/>
          <p:cNvSpPr/>
          <p:nvPr/>
        </p:nvSpPr>
        <p:spPr>
          <a:xfrm>
            <a:off x="1042920" y="1495800"/>
            <a:ext cx="10273680" cy="3115440"/>
          </a:xfrm>
          <a:prstGeom prst="rect">
            <a:avLst/>
          </a:prstGeom>
          <a:noFill/>
          <a:ln w="4752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2800" b="1" strike="noStrike" spc="-1">
                <a:solidFill>
                  <a:srgbClr val="178F96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Evaluer les compétences en électronique en faisant travailler les étudiants en mode « projets ».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	4. Conclusions…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3" name="CustomShape 3"/>
          <p:cNvSpPr/>
          <p:nvPr/>
        </p:nvSpPr>
        <p:spPr>
          <a:xfrm>
            <a:off x="10466640" y="548280"/>
            <a:ext cx="329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693360" y="966240"/>
            <a:ext cx="10514880" cy="48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Grosse implication </a:t>
            </a:r>
            <a:r>
              <a:rPr lang="fr-FR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 étudiants sur cet exercice: nombreuses demandes sur Messenger, FB et email.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Gros travail </a:t>
            </a:r>
            <a:r>
              <a:rPr lang="fr-FR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sur le mémoire ainsi que sur la présentation. 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fr-FR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Meilleurs résultats que l’année dernière ainsi qu’au S3 sur l’UE d’électronique</a:t>
            </a:r>
            <a:r>
              <a:rPr lang="fr-FR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endParaRPr lang="fr-FR" sz="28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57560" indent="-457200">
              <a:lnSpc>
                <a:spcPct val="100000"/>
              </a:lnSpc>
              <a:buClr>
                <a:srgbClr val="000000"/>
              </a:buClr>
              <a:buFontTx/>
              <a:buChar char="-"/>
            </a:pPr>
            <a:r>
              <a:rPr lang="fr-FR" sz="2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L’approche </a:t>
            </a:r>
            <a:r>
              <a:rPr lang="fr-FR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compétences </a:t>
            </a:r>
            <a:r>
              <a:rPr lang="fr-FR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permet une </a:t>
            </a:r>
            <a:r>
              <a:rPr lang="fr-FR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individualisation</a:t>
            </a:r>
            <a:r>
              <a:rPr lang="fr-FR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des évaluations et aide l’étudiant à parfaire sa formation</a:t>
            </a:r>
            <a:r>
              <a:rPr lang="fr-FR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</a:p>
          <a:p>
            <a:pPr marL="360">
              <a:lnSpc>
                <a:spcPct val="100000"/>
              </a:lnSpc>
              <a:buClr>
                <a:srgbClr val="000000"/>
              </a:buClr>
            </a:pPr>
            <a:endParaRPr lang="fr-F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86110" indent="-285750">
              <a:lnSpc>
                <a:spcPct val="100000"/>
              </a:lnSpc>
              <a:buClr>
                <a:srgbClr val="000000"/>
              </a:buClr>
              <a:buFontTx/>
              <a:buChar char="-"/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25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226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688258" y="965880"/>
            <a:ext cx="10589342" cy="282937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688258" y="4090219"/>
            <a:ext cx="10589342" cy="1435509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228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1395000" y="15480"/>
            <a:ext cx="9558720" cy="105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utiliser en autonomie les techniques courantes dans le domaine de la conception de systèmes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 </a:t>
            </a: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	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30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231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  <p:graphicFrame>
        <p:nvGraphicFramePr>
          <p:cNvPr id="232" name="Table 2"/>
          <p:cNvGraphicFramePr/>
          <p:nvPr/>
        </p:nvGraphicFramePr>
        <p:xfrm>
          <a:off x="1395000" y="581040"/>
          <a:ext cx="9558720" cy="5989200"/>
        </p:xfrm>
        <a:graphic>
          <a:graphicData uri="http://schemas.openxmlformats.org/drawingml/2006/table">
            <a:tbl>
              <a:tblPr/>
              <a:tblGrid>
                <a:gridCol w="191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2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A - mobiliser les connaissances de base en électronique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4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Ne répond pas du tout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Répond avec difficultés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Répond aux attentes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Dépasse les attentes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A-1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A-2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600" b="1" i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Positionnement sur le critère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B – capacité à décomposer un circuit en blocs fonctionnels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B-1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B-2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600" b="1" i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positionnement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0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C – capacité à manipuler les modèles électriques des composants actifs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C-1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C-2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600" b="1" i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positionnement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12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20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Conclusion : novice / intermédiaire / confirmé / avancé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896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DejaVu Sans"/>
                        </a:rPr>
                        <a:t>Rétroaction : points forts et points à améliorer</a:t>
                      </a:r>
                      <a:endParaRPr lang="fr-FR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38160">
                      <a:solidFill>
                        <a:srgbClr val="000000"/>
                      </a:solidFill>
                    </a:lnL>
                    <a:lnR w="38160">
                      <a:solidFill>
                        <a:srgbClr val="000000"/>
                      </a:solidFill>
                    </a:lnR>
                    <a:lnT w="38160">
                      <a:solidFill>
                        <a:srgbClr val="000000"/>
                      </a:solidFill>
                    </a:lnT>
                    <a:lnB w="3816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Image 3"/>
          <p:cNvPicPr/>
          <p:nvPr/>
        </p:nvPicPr>
        <p:blipFill>
          <a:blip r:embed="rId3"/>
          <a:stretch/>
        </p:blipFill>
        <p:spPr>
          <a:xfrm>
            <a:off x="157320" y="195480"/>
            <a:ext cx="1237320" cy="770400"/>
          </a:xfrm>
          <a:prstGeom prst="rect">
            <a:avLst/>
          </a:prstGeom>
          <a:ln>
            <a:noFill/>
          </a:ln>
        </p:spPr>
      </p:pic>
      <p:pic>
        <p:nvPicPr>
          <p:cNvPr id="228" name="Image 4"/>
          <p:cNvPicPr/>
          <p:nvPr/>
        </p:nvPicPr>
        <p:blipFill>
          <a:blip r:embed="rId4"/>
          <a:stretch/>
        </p:blipFill>
        <p:spPr>
          <a:xfrm>
            <a:off x="10954080" y="123840"/>
            <a:ext cx="901800" cy="842040"/>
          </a:xfrm>
          <a:prstGeom prst="rect">
            <a:avLst/>
          </a:prstGeom>
          <a:ln>
            <a:noFill/>
          </a:ln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945586"/>
              </p:ext>
            </p:extLst>
          </p:nvPr>
        </p:nvGraphicFramePr>
        <p:xfrm>
          <a:off x="422788" y="965880"/>
          <a:ext cx="11433092" cy="56020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5354">
                  <a:extLst>
                    <a:ext uri="{9D8B030D-6E8A-4147-A177-3AD203B41FA5}">
                      <a16:colId xmlns:a16="http://schemas.microsoft.com/office/drawing/2014/main" val="3494350132"/>
                    </a:ext>
                  </a:extLst>
                </a:gridCol>
                <a:gridCol w="5112774">
                  <a:extLst>
                    <a:ext uri="{9D8B030D-6E8A-4147-A177-3AD203B41FA5}">
                      <a16:colId xmlns:a16="http://schemas.microsoft.com/office/drawing/2014/main" val="2407963909"/>
                    </a:ext>
                  </a:extLst>
                </a:gridCol>
                <a:gridCol w="983226">
                  <a:extLst>
                    <a:ext uri="{9D8B030D-6E8A-4147-A177-3AD203B41FA5}">
                      <a16:colId xmlns:a16="http://schemas.microsoft.com/office/drawing/2014/main" val="4049427672"/>
                    </a:ext>
                  </a:extLst>
                </a:gridCol>
                <a:gridCol w="961738">
                  <a:extLst>
                    <a:ext uri="{9D8B030D-6E8A-4147-A177-3AD203B41FA5}">
                      <a16:colId xmlns:a16="http://schemas.microsoft.com/office/drawing/2014/main" val="2278838554"/>
                    </a:ext>
                  </a:extLst>
                </a:gridCol>
              </a:tblGrid>
              <a:tr h="191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Licence SPI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descriptif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N2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N3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extLst>
                  <a:ext uri="{0D108BD9-81ED-4DB2-BD59-A6C34878D82A}">
                    <a16:rowId xmlns:a16="http://schemas.microsoft.com/office/drawing/2014/main" val="4040261742"/>
                  </a:ext>
                </a:extLst>
              </a:tr>
              <a:tr h="9586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Bloc «  Identification d’un questionnement au sein d’un champ disciplinaire »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mobiliser les concepts de base au sein de problématiques en physique appliquée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	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UE13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 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UE42, UE43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UE49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UE53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extLst>
                  <a:ext uri="{0D108BD9-81ED-4DB2-BD59-A6C34878D82A}">
                    <a16:rowId xmlns:a16="http://schemas.microsoft.com/office/drawing/2014/main" val="4205226541"/>
                  </a:ext>
                </a:extLst>
              </a:tr>
              <a:tr h="49878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Bloc «  Mise en œuvre de méthodes et d’outils du champ disciplinaire »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mobiliser les outils mathématiques nécessaires à la modélisation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UE6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UE32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extLst>
                  <a:ext uri="{0D108BD9-81ED-4DB2-BD59-A6C34878D82A}">
                    <a16:rowId xmlns:a16="http://schemas.microsoft.com/office/drawing/2014/main" val="423544093"/>
                  </a:ext>
                </a:extLst>
              </a:tr>
              <a:tr h="5751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utiliser en autonomie les techniques courantes dans les domaines de la conception de systèmes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UE11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UE15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UE48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UE53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UE39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extLst>
                  <a:ext uri="{0D108BD9-81ED-4DB2-BD59-A6C34878D82A}">
                    <a16:rowId xmlns:a16="http://schemas.microsoft.com/office/drawing/2014/main" val="3925138912"/>
                  </a:ext>
                </a:extLst>
              </a:tr>
              <a:tr h="766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Bloc «  usages digitaux et numériques »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mettre en œuvre des techniques d’algorithmique et de programmation pour développer des applications d’acquisition et de traitement de données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UE7 UE8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UE25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UE46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UE52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extLst>
                  <a:ext uri="{0D108BD9-81ED-4DB2-BD59-A6C34878D82A}">
                    <a16:rowId xmlns:a16="http://schemas.microsoft.com/office/drawing/2014/main" val="1444431285"/>
                  </a:ext>
                </a:extLst>
              </a:tr>
              <a:tr h="49878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Bloc « expression et communication écrites et orales »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se servir aisément de la compréhension et de l’expression écrite et orale en anglais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UE12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UE29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extLst>
                  <a:ext uri="{0D108BD9-81ED-4DB2-BD59-A6C34878D82A}">
                    <a16:rowId xmlns:a16="http://schemas.microsoft.com/office/drawing/2014/main" val="3484316023"/>
                  </a:ext>
                </a:extLst>
              </a:tr>
              <a:tr h="3834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communiquer et vulgariser efficacement ses résultats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UE11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UE37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extLst>
                  <a:ext uri="{0D108BD9-81ED-4DB2-BD59-A6C34878D82A}">
                    <a16:rowId xmlns:a16="http://schemas.microsoft.com/office/drawing/2014/main" val="1353373226"/>
                  </a:ext>
                </a:extLst>
              </a:tr>
              <a:tr h="5751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Bloc «  positionnement vis-à-vis d’un champ professionnel »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conduire en autonomie un projet de conception d’un système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UE11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UE19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 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UE37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extLst>
                  <a:ext uri="{0D108BD9-81ED-4DB2-BD59-A6C34878D82A}">
                    <a16:rowId xmlns:a16="http://schemas.microsoft.com/office/drawing/2014/main" val="2449098490"/>
                  </a:ext>
                </a:extLst>
              </a:tr>
              <a:tr h="578236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Bloc « action en responsabilité au sein d’une organisation professionnelle »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travailler en coopération au sein d’un groupe autour d’un projet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UE11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UE19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 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UE37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extLst>
                  <a:ext uri="{0D108BD9-81ED-4DB2-BD59-A6C34878D82A}">
                    <a16:rowId xmlns:a16="http://schemas.microsoft.com/office/drawing/2014/main" val="4194567301"/>
                  </a:ext>
                </a:extLst>
              </a:tr>
              <a:tr h="5751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se mettre en recul d’une situation, s’autoévaluer et se remettre en question pour apprendre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 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UE40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UE58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49" marR="50649" marT="0" marB="0"/>
                </a:tc>
                <a:extLst>
                  <a:ext uri="{0D108BD9-81ED-4DB2-BD59-A6C34878D82A}">
                    <a16:rowId xmlns:a16="http://schemas.microsoft.com/office/drawing/2014/main" val="3003586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52246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Image 4"/>
          <p:cNvPicPr/>
          <p:nvPr/>
        </p:nvPicPr>
        <p:blipFill>
          <a:blip r:embed="rId2"/>
          <a:stretch/>
        </p:blipFill>
        <p:spPr>
          <a:xfrm>
            <a:off x="219960" y="186480"/>
            <a:ext cx="2468880" cy="1184400"/>
          </a:xfrm>
          <a:prstGeom prst="rect">
            <a:avLst/>
          </a:prstGeom>
          <a:ln>
            <a:noFill/>
          </a:ln>
        </p:spPr>
      </p:pic>
      <p:pic>
        <p:nvPicPr>
          <p:cNvPr id="125" name="Image 5"/>
          <p:cNvPicPr/>
          <p:nvPr/>
        </p:nvPicPr>
        <p:blipFill>
          <a:blip r:embed="rId3"/>
          <a:stretch/>
        </p:blipFill>
        <p:spPr>
          <a:xfrm>
            <a:off x="10796040" y="257040"/>
            <a:ext cx="1099440" cy="1038240"/>
          </a:xfrm>
          <a:prstGeom prst="rect">
            <a:avLst/>
          </a:prstGeom>
          <a:ln>
            <a:noFill/>
          </a:ln>
        </p:spPr>
      </p:pic>
      <p:sp>
        <p:nvSpPr>
          <p:cNvPr id="126" name="CustomShape 1"/>
          <p:cNvSpPr/>
          <p:nvPr/>
        </p:nvSpPr>
        <p:spPr>
          <a:xfrm>
            <a:off x="2845440" y="6447240"/>
            <a:ext cx="69919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15000"/>
              </a:lnSpc>
            </a:pPr>
            <a:r>
              <a:rPr lang="fr-FR" sz="1800" b="0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Amphithéâtre de l’IADT, 51 bd François Mitterrand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1042920" y="1495800"/>
            <a:ext cx="10273680" cy="3115440"/>
          </a:xfrm>
          <a:prstGeom prst="rect">
            <a:avLst/>
          </a:prstGeom>
          <a:noFill/>
          <a:ln w="4752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2800" b="1" strike="noStrike" spc="-1">
                <a:solidFill>
                  <a:srgbClr val="178F96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Evaluer les compétences en électronique en faisant travailler les étudiants en mode « projets ».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Référentiel des compétences :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- cadre de l’arrêté Licence,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- contexte de la trame officielle (fiche RNCP)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Rentrée 2019 : évaluations de deux compétences en N2 et N3 de la Licence SPI.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CustomShape 3"/>
          <p:cNvSpPr/>
          <p:nvPr/>
        </p:nvSpPr>
        <p:spPr>
          <a:xfrm>
            <a:off x="10466640" y="548280"/>
            <a:ext cx="329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Image 4"/>
          <p:cNvPicPr/>
          <p:nvPr/>
        </p:nvPicPr>
        <p:blipFill>
          <a:blip r:embed="rId2"/>
          <a:stretch/>
        </p:blipFill>
        <p:spPr>
          <a:xfrm>
            <a:off x="219960" y="186480"/>
            <a:ext cx="2468880" cy="1184400"/>
          </a:xfrm>
          <a:prstGeom prst="rect">
            <a:avLst/>
          </a:prstGeom>
          <a:ln>
            <a:noFill/>
          </a:ln>
        </p:spPr>
      </p:pic>
      <p:pic>
        <p:nvPicPr>
          <p:cNvPr id="130" name="Image 5"/>
          <p:cNvPicPr/>
          <p:nvPr/>
        </p:nvPicPr>
        <p:blipFill>
          <a:blip r:embed="rId3"/>
          <a:stretch/>
        </p:blipFill>
        <p:spPr>
          <a:xfrm>
            <a:off x="10796040" y="257040"/>
            <a:ext cx="1099440" cy="1038240"/>
          </a:xfrm>
          <a:prstGeom prst="rect">
            <a:avLst/>
          </a:prstGeom>
          <a:ln>
            <a:noFill/>
          </a:ln>
        </p:spPr>
      </p:pic>
      <p:sp>
        <p:nvSpPr>
          <p:cNvPr id="131" name="CustomShape 1"/>
          <p:cNvSpPr/>
          <p:nvPr/>
        </p:nvSpPr>
        <p:spPr>
          <a:xfrm>
            <a:off x="2845440" y="6447240"/>
            <a:ext cx="69919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15000"/>
              </a:lnSpc>
            </a:pPr>
            <a:r>
              <a:rPr lang="fr-FR" sz="1800" b="0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Amphithéâtre de l’IADT, 51 bd François Mitterrand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1042920" y="1495800"/>
            <a:ext cx="10273680" cy="3115440"/>
          </a:xfrm>
          <a:prstGeom prst="rect">
            <a:avLst/>
          </a:prstGeom>
          <a:noFill/>
          <a:ln w="4752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2800" b="1" strike="noStrike" spc="-1">
                <a:solidFill>
                  <a:srgbClr val="178F96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Evaluer les compétences en électronique en faisant travailler les étudiants en mode « projets ».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	1. Les compétences…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CustomShape 3"/>
          <p:cNvSpPr/>
          <p:nvPr/>
        </p:nvSpPr>
        <p:spPr>
          <a:xfrm>
            <a:off x="10466640" y="548280"/>
            <a:ext cx="329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Image 4"/>
          <p:cNvPicPr/>
          <p:nvPr/>
        </p:nvPicPr>
        <p:blipFill>
          <a:blip r:embed="rId2"/>
          <a:stretch/>
        </p:blipFill>
        <p:spPr>
          <a:xfrm>
            <a:off x="219960" y="186480"/>
            <a:ext cx="2468880" cy="1184400"/>
          </a:xfrm>
          <a:prstGeom prst="rect">
            <a:avLst/>
          </a:prstGeom>
          <a:ln>
            <a:noFill/>
          </a:ln>
        </p:spPr>
      </p:pic>
      <p:pic>
        <p:nvPicPr>
          <p:cNvPr id="135" name="Image 5"/>
          <p:cNvPicPr/>
          <p:nvPr/>
        </p:nvPicPr>
        <p:blipFill>
          <a:blip r:embed="rId3"/>
          <a:stretch/>
        </p:blipFill>
        <p:spPr>
          <a:xfrm>
            <a:off x="10796040" y="257040"/>
            <a:ext cx="1099440" cy="1038240"/>
          </a:xfrm>
          <a:prstGeom prst="rect">
            <a:avLst/>
          </a:prstGeom>
          <a:ln>
            <a:noFill/>
          </a:ln>
        </p:spPr>
      </p:pic>
      <p:sp>
        <p:nvSpPr>
          <p:cNvPr id="136" name="CustomShape 1"/>
          <p:cNvSpPr/>
          <p:nvPr/>
        </p:nvSpPr>
        <p:spPr>
          <a:xfrm>
            <a:off x="2845440" y="6447240"/>
            <a:ext cx="69919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15000"/>
              </a:lnSpc>
            </a:pPr>
            <a:r>
              <a:rPr lang="fr-FR" sz="1800" b="0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Amphithéâtre de l’IADT, 51 bd François Mitterrand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10466640" y="548280"/>
            <a:ext cx="329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38" name="Image 7"/>
          <p:cNvPicPr/>
          <p:nvPr/>
        </p:nvPicPr>
        <p:blipFill>
          <a:blip r:embed="rId4"/>
          <a:stretch/>
        </p:blipFill>
        <p:spPr>
          <a:xfrm>
            <a:off x="1224000" y="1547280"/>
            <a:ext cx="10224000" cy="5310720"/>
          </a:xfrm>
          <a:prstGeom prst="rect">
            <a:avLst/>
          </a:prstGeom>
          <a:ln>
            <a:noFill/>
          </a:ln>
        </p:spPr>
      </p:pic>
      <p:sp>
        <p:nvSpPr>
          <p:cNvPr id="139" name="CustomShape 3"/>
          <p:cNvSpPr/>
          <p:nvPr/>
        </p:nvSpPr>
        <p:spPr>
          <a:xfrm>
            <a:off x="1224000" y="1388520"/>
            <a:ext cx="90374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Une compétence : (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source référentiel des compétences Licence – format MESR</a:t>
            </a: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CustomShape 4"/>
          <p:cNvSpPr/>
          <p:nvPr/>
        </p:nvSpPr>
        <p:spPr>
          <a:xfrm>
            <a:off x="1939320" y="3261960"/>
            <a:ext cx="8500680" cy="914040"/>
          </a:xfrm>
          <a:prstGeom prst="ellipse">
            <a:avLst/>
          </a:pr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Image 4"/>
          <p:cNvPicPr/>
          <p:nvPr/>
        </p:nvPicPr>
        <p:blipFill>
          <a:blip r:embed="rId2"/>
          <a:stretch/>
        </p:blipFill>
        <p:spPr>
          <a:xfrm>
            <a:off x="219960" y="186480"/>
            <a:ext cx="2468880" cy="1184400"/>
          </a:xfrm>
          <a:prstGeom prst="rect">
            <a:avLst/>
          </a:prstGeom>
          <a:ln>
            <a:noFill/>
          </a:ln>
        </p:spPr>
      </p:pic>
      <p:pic>
        <p:nvPicPr>
          <p:cNvPr id="142" name="Image 5"/>
          <p:cNvPicPr/>
          <p:nvPr/>
        </p:nvPicPr>
        <p:blipFill>
          <a:blip r:embed="rId3"/>
          <a:stretch/>
        </p:blipFill>
        <p:spPr>
          <a:xfrm>
            <a:off x="10796040" y="257040"/>
            <a:ext cx="1099440" cy="1038240"/>
          </a:xfrm>
          <a:prstGeom prst="rect">
            <a:avLst/>
          </a:prstGeom>
          <a:ln>
            <a:noFill/>
          </a:ln>
        </p:spPr>
      </p:pic>
      <p:sp>
        <p:nvSpPr>
          <p:cNvPr id="143" name="CustomShape 1"/>
          <p:cNvSpPr/>
          <p:nvPr/>
        </p:nvSpPr>
        <p:spPr>
          <a:xfrm>
            <a:off x="2845440" y="6447240"/>
            <a:ext cx="69919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15000"/>
              </a:lnSpc>
            </a:pPr>
            <a:r>
              <a:rPr lang="fr-FR" sz="1800" b="0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Amphithéâtre de l’IADT, 51 bd François Mitterrand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10466640" y="548280"/>
            <a:ext cx="329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5" name="CustomShape 3"/>
          <p:cNvSpPr/>
          <p:nvPr/>
        </p:nvSpPr>
        <p:spPr>
          <a:xfrm>
            <a:off x="3018600" y="972360"/>
            <a:ext cx="828648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Une compétence : (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source référentiel des compétences Licence – format MESR</a:t>
            </a: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6" name="Image 7"/>
          <p:cNvPicPr/>
          <p:nvPr/>
        </p:nvPicPr>
        <p:blipFill>
          <a:blip r:embed="rId4"/>
          <a:stretch/>
        </p:blipFill>
        <p:spPr>
          <a:xfrm>
            <a:off x="1952640" y="1643040"/>
            <a:ext cx="8486280" cy="1914120"/>
          </a:xfrm>
          <a:prstGeom prst="rect">
            <a:avLst/>
          </a:prstGeom>
          <a:ln>
            <a:noFill/>
          </a:ln>
        </p:spPr>
      </p:pic>
      <p:sp>
        <p:nvSpPr>
          <p:cNvPr id="147" name="CustomShape 4"/>
          <p:cNvSpPr/>
          <p:nvPr/>
        </p:nvSpPr>
        <p:spPr>
          <a:xfrm>
            <a:off x="1829160" y="2565000"/>
            <a:ext cx="8643600" cy="1432440"/>
          </a:xfrm>
          <a:prstGeom prst="ellipse">
            <a:avLst/>
          </a:pr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8" name="CustomShape 5"/>
          <p:cNvSpPr/>
          <p:nvPr/>
        </p:nvSpPr>
        <p:spPr>
          <a:xfrm>
            <a:off x="1809720" y="4429080"/>
            <a:ext cx="6786360" cy="173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C’est une donnée qui s’appuie sur les connaissances et qui qualifie et quantifie le degrés d’autonomie de l’étudiant sur la discipline.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Définition Larousse : « </a:t>
            </a:r>
            <a:r>
              <a:rPr lang="fr-FR" sz="18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capacité reconnue en telle ou telle matière et qui donne le droit d’en juger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 ».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Image 4"/>
          <p:cNvPicPr/>
          <p:nvPr/>
        </p:nvPicPr>
        <p:blipFill>
          <a:blip r:embed="rId2"/>
          <a:stretch/>
        </p:blipFill>
        <p:spPr>
          <a:xfrm>
            <a:off x="219960" y="186480"/>
            <a:ext cx="2468880" cy="1184400"/>
          </a:xfrm>
          <a:prstGeom prst="rect">
            <a:avLst/>
          </a:prstGeom>
          <a:ln>
            <a:noFill/>
          </a:ln>
        </p:spPr>
      </p:pic>
      <p:pic>
        <p:nvPicPr>
          <p:cNvPr id="150" name="Image 5"/>
          <p:cNvPicPr/>
          <p:nvPr/>
        </p:nvPicPr>
        <p:blipFill>
          <a:blip r:embed="rId3"/>
          <a:stretch/>
        </p:blipFill>
        <p:spPr>
          <a:xfrm>
            <a:off x="10796040" y="257040"/>
            <a:ext cx="1099440" cy="1038240"/>
          </a:xfrm>
          <a:prstGeom prst="rect">
            <a:avLst/>
          </a:prstGeom>
          <a:ln>
            <a:noFill/>
          </a:ln>
        </p:spPr>
      </p:pic>
      <p:sp>
        <p:nvSpPr>
          <p:cNvPr id="151" name="CustomShape 1"/>
          <p:cNvSpPr/>
          <p:nvPr/>
        </p:nvSpPr>
        <p:spPr>
          <a:xfrm>
            <a:off x="2845440" y="6447240"/>
            <a:ext cx="69919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15000"/>
              </a:lnSpc>
            </a:pPr>
            <a:r>
              <a:rPr lang="fr-FR" sz="1800" b="0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Amphithéâtre de l’IADT, 51 bd François Mitterrand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10466640" y="548280"/>
            <a:ext cx="329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3" name="CustomShape 3"/>
          <p:cNvSpPr/>
          <p:nvPr/>
        </p:nvSpPr>
        <p:spPr>
          <a:xfrm>
            <a:off x="3744720" y="1033560"/>
            <a:ext cx="82864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compétences et connaissances…..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4"/>
          <p:cNvSpPr/>
          <p:nvPr/>
        </p:nvSpPr>
        <p:spPr>
          <a:xfrm>
            <a:off x="2023920" y="1330560"/>
            <a:ext cx="7929360" cy="228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Exemple :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Symbol"/>
              <a:buChar char="·"/>
            </a:pPr>
            <a:r>
              <a:rPr lang="fr-FR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Electricité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: étude des lois d’établissement des courants et des tensions sur des circuits  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ymbol"/>
                <a:ea typeface="DejaVu Sans"/>
              </a:rPr>
              <a:t>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connaissances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choix d’une méthode d’analyse (Théorème de MILLMANN, écriture de la matrice courant/tension,…) 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ymbol"/>
                <a:ea typeface="DejaVu Sans"/>
              </a:rPr>
              <a:t></a:t>
            </a: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compétences.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5" name="Image 8"/>
          <p:cNvPicPr/>
          <p:nvPr/>
        </p:nvPicPr>
        <p:blipFill>
          <a:blip r:embed="rId4"/>
          <a:stretch/>
        </p:blipFill>
        <p:spPr>
          <a:xfrm>
            <a:off x="2243520" y="3519720"/>
            <a:ext cx="3923640" cy="2801880"/>
          </a:xfrm>
          <a:prstGeom prst="rect">
            <a:avLst/>
          </a:prstGeom>
          <a:ln>
            <a:noFill/>
          </a:ln>
        </p:spPr>
      </p:pic>
      <p:pic>
        <p:nvPicPr>
          <p:cNvPr id="156" name="Image 9"/>
          <p:cNvPicPr/>
          <p:nvPr/>
        </p:nvPicPr>
        <p:blipFill>
          <a:blip r:embed="rId5"/>
          <a:stretch/>
        </p:blipFill>
        <p:spPr>
          <a:xfrm>
            <a:off x="4860720" y="3144240"/>
            <a:ext cx="3810600" cy="2413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age 4"/>
          <p:cNvPicPr/>
          <p:nvPr/>
        </p:nvPicPr>
        <p:blipFill>
          <a:blip r:embed="rId2"/>
          <a:stretch/>
        </p:blipFill>
        <p:spPr>
          <a:xfrm>
            <a:off x="219960" y="186480"/>
            <a:ext cx="2468880" cy="1184400"/>
          </a:xfrm>
          <a:prstGeom prst="rect">
            <a:avLst/>
          </a:prstGeom>
          <a:ln>
            <a:noFill/>
          </a:ln>
        </p:spPr>
      </p:pic>
      <p:pic>
        <p:nvPicPr>
          <p:cNvPr id="158" name="Image 5"/>
          <p:cNvPicPr/>
          <p:nvPr/>
        </p:nvPicPr>
        <p:blipFill>
          <a:blip r:embed="rId3"/>
          <a:stretch/>
        </p:blipFill>
        <p:spPr>
          <a:xfrm>
            <a:off x="10796040" y="257040"/>
            <a:ext cx="1099440" cy="1038240"/>
          </a:xfrm>
          <a:prstGeom prst="rect">
            <a:avLst/>
          </a:prstGeom>
          <a:ln>
            <a:noFill/>
          </a:ln>
        </p:spPr>
      </p:pic>
      <p:sp>
        <p:nvSpPr>
          <p:cNvPr id="159" name="CustomShape 1"/>
          <p:cNvSpPr/>
          <p:nvPr/>
        </p:nvSpPr>
        <p:spPr>
          <a:xfrm>
            <a:off x="2845440" y="6447240"/>
            <a:ext cx="69919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15000"/>
              </a:lnSpc>
            </a:pPr>
            <a:r>
              <a:rPr lang="fr-FR" sz="1800" b="0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Amphithéâtre de l’IADT, 51 bd François Mitterrand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CustomShape 2"/>
          <p:cNvSpPr/>
          <p:nvPr/>
        </p:nvSpPr>
        <p:spPr>
          <a:xfrm>
            <a:off x="1042920" y="1495800"/>
            <a:ext cx="10273680" cy="3115440"/>
          </a:xfrm>
          <a:prstGeom prst="rect">
            <a:avLst/>
          </a:prstGeom>
          <a:noFill/>
          <a:ln w="4752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2800" b="1" strike="noStrike" spc="-1">
                <a:solidFill>
                  <a:srgbClr val="178F96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Evaluer les compétences en électronique en faisant travailler les étudiants en mode « projets ».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	Mai 2019,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	UE S4 « Electronique analogique »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Symbol"/>
                <a:ea typeface="Symbol"/>
              </a:rPr>
              <a:t></a:t>
            </a: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Symbol"/>
              </a:rPr>
              <a:t> évaluation de 2 compétences en mode « test »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CustomShape 3"/>
          <p:cNvSpPr/>
          <p:nvPr/>
        </p:nvSpPr>
        <p:spPr>
          <a:xfrm>
            <a:off x="10466640" y="548280"/>
            <a:ext cx="329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Image 4"/>
          <p:cNvPicPr/>
          <p:nvPr/>
        </p:nvPicPr>
        <p:blipFill>
          <a:blip r:embed="rId2"/>
          <a:stretch/>
        </p:blipFill>
        <p:spPr>
          <a:xfrm>
            <a:off x="219960" y="186480"/>
            <a:ext cx="2468880" cy="1184400"/>
          </a:xfrm>
          <a:prstGeom prst="rect">
            <a:avLst/>
          </a:prstGeom>
          <a:ln>
            <a:noFill/>
          </a:ln>
        </p:spPr>
      </p:pic>
      <p:pic>
        <p:nvPicPr>
          <p:cNvPr id="163" name="Image 5"/>
          <p:cNvPicPr/>
          <p:nvPr/>
        </p:nvPicPr>
        <p:blipFill>
          <a:blip r:embed="rId3"/>
          <a:stretch/>
        </p:blipFill>
        <p:spPr>
          <a:xfrm>
            <a:off x="10796040" y="257040"/>
            <a:ext cx="1099440" cy="1038240"/>
          </a:xfrm>
          <a:prstGeom prst="rect">
            <a:avLst/>
          </a:prstGeom>
          <a:ln>
            <a:noFill/>
          </a:ln>
        </p:spPr>
      </p:pic>
      <p:sp>
        <p:nvSpPr>
          <p:cNvPr id="164" name="CustomShape 1"/>
          <p:cNvSpPr/>
          <p:nvPr/>
        </p:nvSpPr>
        <p:spPr>
          <a:xfrm>
            <a:off x="2845440" y="6447240"/>
            <a:ext cx="69919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15000"/>
              </a:lnSpc>
            </a:pPr>
            <a:r>
              <a:rPr lang="fr-FR" sz="1800" b="0" strike="noStrike" spc="-1">
                <a:solidFill>
                  <a:srgbClr val="E36C0A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Amphithéâtre de l’IADT, 51 bd François Mitterrand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1042920" y="1495800"/>
            <a:ext cx="10273680" cy="3115440"/>
          </a:xfrm>
          <a:prstGeom prst="rect">
            <a:avLst/>
          </a:prstGeom>
          <a:noFill/>
          <a:ln w="4752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2800" b="1" strike="noStrike" spc="-1">
                <a:solidFill>
                  <a:srgbClr val="178F96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Evaluer les compétences en électronique en faisant travailler les étudiants en mode « projets ».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	2. Contexte de l’étude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0466640" y="548280"/>
            <a:ext cx="329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975</TotalTime>
  <Words>1040</Words>
  <Application>Microsoft Office PowerPoint</Application>
  <PresentationFormat>Grand écran</PresentationFormat>
  <Paragraphs>343</Paragraphs>
  <Slides>28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28</vt:i4>
      </vt:variant>
    </vt:vector>
  </HeadingPairs>
  <TitlesOfParts>
    <vt:vector size="38" baseType="lpstr">
      <vt:lpstr>Arial</vt:lpstr>
      <vt:lpstr>Calibri</vt:lpstr>
      <vt:lpstr>DejaVu Sans</vt:lpstr>
      <vt:lpstr>StarSymbol</vt:lpstr>
      <vt:lpstr>Symbol</vt:lpstr>
      <vt:lpstr>Times New Roman</vt:lpstr>
      <vt:lpstr>Wingdings</vt:lpstr>
      <vt:lpstr>Office Theme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Anne BERGEAL</dc:creator>
  <dc:description/>
  <cp:lastModifiedBy>Anne BERGEAL</cp:lastModifiedBy>
  <cp:revision>98</cp:revision>
  <dcterms:created xsi:type="dcterms:W3CDTF">2019-05-14T06:52:55Z</dcterms:created>
  <dcterms:modified xsi:type="dcterms:W3CDTF">2019-06-13T13:21:29Z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UCA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15</vt:i4>
  </property>
  <property fmtid="{D5CDD505-2E9C-101B-9397-08002B2CF9AE}" pid="9" name="PresentationFormat">
    <vt:lpwstr>Grand écran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24</vt:i4>
  </property>
</Properties>
</file>