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69" r:id="rId4"/>
    <p:sldId id="270" r:id="rId5"/>
    <p:sldId id="280" r:id="rId6"/>
    <p:sldId id="281" r:id="rId7"/>
    <p:sldId id="282" r:id="rId8"/>
    <p:sldId id="283" r:id="rId9"/>
    <p:sldId id="259" r:id="rId10"/>
    <p:sldId id="271" r:id="rId11"/>
    <p:sldId id="272" r:id="rId12"/>
    <p:sldId id="260" r:id="rId13"/>
    <p:sldId id="268" r:id="rId14"/>
    <p:sldId id="279" r:id="rId15"/>
    <p:sldId id="261" r:id="rId16"/>
    <p:sldId id="273" r:id="rId17"/>
    <p:sldId id="274" r:id="rId18"/>
    <p:sldId id="275" r:id="rId19"/>
    <p:sldId id="262" r:id="rId20"/>
    <p:sldId id="276" r:id="rId21"/>
    <p:sldId id="277" r:id="rId22"/>
    <p:sldId id="278" r:id="rId23"/>
    <p:sldId id="264" r:id="rId24"/>
    <p:sldId id="265" r:id="rId25"/>
    <p:sldId id="266" r:id="rId26"/>
    <p:sldId id="267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C6CC"/>
    <a:srgbClr val="178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4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00A2B-5578-FF45-B6F5-B6AF45F5639D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F89D2-5952-D746-995B-1FAB53588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427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F89D2-5952-D746-995B-1FAB5358827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97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F89D2-5952-D746-995B-1FAB5358827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948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F89D2-5952-D746-995B-1FAB5358827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859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559D-3EE7-2243-97D2-592B6D6A9DE6}" type="datetime1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00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70D5-D21D-144F-8F17-6FA64F3FA211}" type="datetime1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1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B483-3AA5-C845-BFD9-1594B980BB51}" type="datetime1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35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EAE17-EF8E-764B-889A-B01B7BDD22D7}" type="datetime1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303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DC812-CE30-F349-B5B8-C03A406AC6DB}" type="datetime1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1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C30D9-722D-334F-8D6B-0C58220BACBB}" type="datetime1">
              <a:rPr lang="fr-FR" smtClean="0"/>
              <a:t>26/06/2019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96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5807-3927-7E45-BB04-7D4B5F1A4C0A}" type="datetime1">
              <a:rPr lang="fr-FR" smtClean="0"/>
              <a:t>26/06/2019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72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387F-8E59-6944-83CF-F35EED926F8B}" type="datetime1">
              <a:rPr lang="fr-FR" smtClean="0"/>
              <a:t>26/06/2019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674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307E-E3CE-1046-B042-4092BE197853}" type="datetime1">
              <a:rPr lang="fr-FR" smtClean="0"/>
              <a:t>26/06/2019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04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7D36B-5745-7C47-8EEA-727A80EB373B}" type="datetime1">
              <a:rPr lang="fr-FR" smtClean="0"/>
              <a:t>26/06/2019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36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D2B31-B598-DE4C-9686-AF154B63F713}" type="datetime1">
              <a:rPr lang="fr-FR" smtClean="0"/>
              <a:t>26/06/2019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45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D6267-EFAC-1947-A355-2BCCD38AF12F}" type="datetime1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9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Z_dFFzUPcM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Z_dFFzUPcM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06072"/>
            <a:ext cx="12191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Journée PEPI</a:t>
            </a:r>
            <a:endParaRPr lang="fr-FR" sz="4000" b="1" dirty="0">
              <a:solidFill>
                <a:srgbClr val="3184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4000" b="1" dirty="0" smtClean="0"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Jeudi 27 juin 2019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3" y="186485"/>
            <a:ext cx="2469479" cy="1185116"/>
          </a:xfrm>
          <a:prstGeom prst="rect">
            <a:avLst/>
          </a:prstGeom>
        </p:spPr>
      </p:pic>
      <p:pic>
        <p:nvPicPr>
          <p:cNvPr id="6" name="Image 5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118" y="114122"/>
            <a:ext cx="1100072" cy="10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6447118"/>
            <a:ext cx="1219199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Amphithéâtre </a:t>
            </a:r>
            <a:r>
              <a:rPr lang="fr-FR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l’IADT, 51 bd François </a:t>
            </a:r>
            <a:r>
              <a:rPr lang="fr-FR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Mitterrand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3117863"/>
            <a:ext cx="12192000" cy="2523768"/>
          </a:xfrm>
          <a:prstGeom prst="rect">
            <a:avLst/>
          </a:prstGeom>
          <a:noFill/>
          <a:ln w="47625" cmpd="sng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3600" b="1" dirty="0"/>
              <a:t>Classe débat et </a:t>
            </a:r>
            <a:r>
              <a:rPr lang="fr-FR" sz="3600" b="1" dirty="0" smtClean="0"/>
              <a:t>jeux </a:t>
            </a:r>
            <a:r>
              <a:rPr lang="fr-FR" sz="3600" b="1" dirty="0"/>
              <a:t>de rôle </a:t>
            </a:r>
            <a:endParaRPr lang="fr-FR" sz="3600" b="1" dirty="0" smtClean="0"/>
          </a:p>
          <a:p>
            <a:pPr algn="ctr">
              <a:spcBef>
                <a:spcPts val="600"/>
              </a:spcBef>
            </a:pPr>
            <a:r>
              <a:rPr lang="fr-FR" sz="3600" b="1" dirty="0" smtClean="0"/>
              <a:t>pour </a:t>
            </a:r>
            <a:r>
              <a:rPr lang="fr-FR" sz="3600" b="1" dirty="0"/>
              <a:t>former à la démarche scientifique</a:t>
            </a:r>
            <a:r>
              <a:rPr lang="fr-FR" sz="3600" dirty="0"/>
              <a:t> </a:t>
            </a:r>
            <a:endParaRPr lang="fr-FR" sz="3600" b="1" dirty="0">
              <a:solidFill>
                <a:srgbClr val="178F96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fr-FR" b="1" dirty="0" smtClean="0">
                <a:solidFill>
                  <a:srgbClr val="178F96"/>
                </a:solidFill>
              </a:rPr>
              <a:t>Expérimentation dans le Master Physique Fondamentale et Application</a:t>
            </a:r>
          </a:p>
          <a:p>
            <a:pPr>
              <a:spcBef>
                <a:spcPts val="600"/>
              </a:spcBef>
            </a:pPr>
            <a:endParaRPr lang="fr-FR" sz="2800" b="1" dirty="0" smtClean="0">
              <a:solidFill>
                <a:srgbClr val="178F96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fr-FR" sz="2000" b="1" dirty="0" smtClean="0">
                <a:solidFill>
                  <a:schemeClr val="accent2"/>
                </a:solidFill>
              </a:rPr>
              <a:t>Julien </a:t>
            </a:r>
            <a:r>
              <a:rPr lang="fr-FR" sz="2000" b="1" dirty="0" err="1" smtClean="0">
                <a:solidFill>
                  <a:schemeClr val="accent2"/>
                </a:solidFill>
              </a:rPr>
              <a:t>Donini</a:t>
            </a:r>
            <a:r>
              <a:rPr lang="fr-FR" sz="2000" b="1" dirty="0" smtClean="0">
                <a:solidFill>
                  <a:schemeClr val="accent2"/>
                </a:solidFill>
              </a:rPr>
              <a:t> et Sarah </a:t>
            </a:r>
            <a:r>
              <a:rPr lang="fr-FR" sz="2000" b="1" dirty="0" err="1" smtClean="0">
                <a:solidFill>
                  <a:schemeClr val="accent2"/>
                </a:solidFill>
              </a:rPr>
              <a:t>Porteboeuf</a:t>
            </a:r>
            <a:r>
              <a:rPr lang="fr-FR" sz="2000" b="1" dirty="0" smtClean="0">
                <a:solidFill>
                  <a:schemeClr val="accent2"/>
                </a:solidFill>
              </a:rPr>
              <a:t>-Houssais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6" t="18020" r="17228" b="23341"/>
          <a:stretch/>
        </p:blipFill>
        <p:spPr>
          <a:xfrm>
            <a:off x="9611066" y="114122"/>
            <a:ext cx="1105175" cy="105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3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0" y="195449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423724" y="221906"/>
            <a:ext cx="9344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Travail préparatoire au débat</a:t>
            </a:r>
          </a:p>
          <a:p>
            <a:pPr algn="ctr"/>
            <a:r>
              <a:rPr lang="fr-FR" sz="2000" dirty="0" smtClean="0"/>
              <a:t>(sur 11 semaines en 2018-2019)  </a:t>
            </a:r>
            <a:endParaRPr lang="fr-FR" sz="2000" dirty="0"/>
          </a:p>
        </p:txBody>
      </p:sp>
      <p:sp>
        <p:nvSpPr>
          <p:cNvPr id="2" name="ZoneTexte 1"/>
          <p:cNvSpPr txBox="1"/>
          <p:nvPr/>
        </p:nvSpPr>
        <p:spPr>
          <a:xfrm>
            <a:off x="435946" y="1340562"/>
            <a:ext cx="7113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2250" indent="-222250">
              <a:buAutoNum type="arabicParenR"/>
            </a:pPr>
            <a:r>
              <a:rPr lang="fr-FR" sz="1600" u="sng" dirty="0" smtClean="0"/>
              <a:t>Sem. 1 Brainstorming </a:t>
            </a:r>
            <a:r>
              <a:rPr lang="fr-FR" sz="1600" u="sng" dirty="0"/>
              <a:t>thématique (Nucléaire et Société)</a:t>
            </a:r>
            <a:endParaRPr lang="fr-FR" sz="1600" u="sng" dirty="0" smtClean="0"/>
          </a:p>
          <a:p>
            <a:pPr marL="1200150" indent="314325">
              <a:buFont typeface="Arial" charset="0"/>
              <a:buChar char="•"/>
            </a:pPr>
            <a:r>
              <a:rPr lang="fr-FR" sz="1600" dirty="0" smtClean="0"/>
              <a:t>choix du thème si consensus évident ou à une séance ultérieure  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435946" y="1995652"/>
            <a:ext cx="1148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2) </a:t>
            </a:r>
            <a:r>
              <a:rPr lang="fr-FR" sz="1600" u="sng" dirty="0" smtClean="0"/>
              <a:t>Sem. 2 Brainstorming problématique</a:t>
            </a:r>
          </a:p>
          <a:p>
            <a:pPr marL="1514475" lvl="3" indent="-314325">
              <a:buFont typeface="Arial" charset="0"/>
              <a:buChar char="•"/>
            </a:pPr>
            <a:r>
              <a:rPr lang="fr-FR" sz="1600" dirty="0" smtClean="0"/>
              <a:t>choix de la problématique si </a:t>
            </a:r>
            <a:r>
              <a:rPr lang="fr-FR" sz="1600" dirty="0"/>
              <a:t>consensus évident </a:t>
            </a:r>
            <a:r>
              <a:rPr lang="fr-FR" sz="1600" dirty="0" smtClean="0"/>
              <a:t>ou </a:t>
            </a:r>
            <a:r>
              <a:rPr lang="fr-FR" sz="1600" dirty="0"/>
              <a:t>à une séance </a:t>
            </a:r>
            <a:r>
              <a:rPr lang="fr-FR" sz="1600" dirty="0" smtClean="0"/>
              <a:t>ultérieure</a:t>
            </a:r>
            <a:endParaRPr lang="fr-FR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35946" y="2650742"/>
            <a:ext cx="115537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3) </a:t>
            </a:r>
            <a:r>
              <a:rPr lang="fr-FR" sz="1600" u="sng" dirty="0" smtClean="0"/>
              <a:t>Sem. 3 Identification des points de vue / intervenants potentiels </a:t>
            </a:r>
          </a:p>
          <a:p>
            <a:pPr marL="1514475" lvl="3" indent="-314325">
              <a:buFont typeface="Arial" charset="0"/>
              <a:buChar char="•"/>
            </a:pPr>
            <a:r>
              <a:rPr lang="fr-FR" sz="1600" dirty="0" smtClean="0"/>
              <a:t>répartition des étudiants dans les groupes </a:t>
            </a:r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35946" y="3336610"/>
            <a:ext cx="8702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4) </a:t>
            </a:r>
            <a:r>
              <a:rPr lang="fr-FR" sz="1600" u="sng" dirty="0" smtClean="0"/>
              <a:t>Sem. 6 Premier travail bibliographique</a:t>
            </a:r>
            <a:endParaRPr lang="fr-FR" sz="1600" u="sng" dirty="0"/>
          </a:p>
          <a:p>
            <a:pPr marL="1514475" lvl="2" indent="-314325">
              <a:buFont typeface="Arial" charset="0"/>
              <a:buChar char="•"/>
            </a:pPr>
            <a:r>
              <a:rPr lang="fr-FR" sz="1600" dirty="0" smtClean="0"/>
              <a:t>travail sur les sources, premiers arguments, calcul d’ordres de grandeurs</a:t>
            </a:r>
          </a:p>
          <a:p>
            <a:pPr marL="1514475" lvl="2" indent="-314325">
              <a:buFont typeface="Arial" charset="0"/>
              <a:buChar char="•"/>
            </a:pPr>
            <a:r>
              <a:rPr lang="fr-FR" sz="1600" dirty="0"/>
              <a:t>p</a:t>
            </a:r>
            <a:r>
              <a:rPr lang="fr-FR" sz="1600" dirty="0" smtClean="0"/>
              <a:t>oint d’étape 30 min/ groupe avec les médiateurs : discussion, orientation, argumentations et contre argumentions, aide pour des calculs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35946" y="4483444"/>
            <a:ext cx="9747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5) </a:t>
            </a:r>
            <a:r>
              <a:rPr lang="fr-FR" sz="1600" u="sng" dirty="0" smtClean="0"/>
              <a:t>Sem. 9 Production des transparents d’introduction</a:t>
            </a:r>
          </a:p>
          <a:p>
            <a:pPr marL="1514475" lvl="3" indent="-314325">
              <a:buFont typeface="Arial" charset="0"/>
              <a:buChar char="•"/>
            </a:pPr>
            <a:r>
              <a:rPr lang="fr-FR" sz="1600" dirty="0" smtClean="0"/>
              <a:t>envoi des transparents (avec backup), itérations avec les médiateurs</a:t>
            </a: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35945" y="5137835"/>
            <a:ext cx="9747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6</a:t>
            </a:r>
            <a:r>
              <a:rPr lang="fr-FR" sz="1600" dirty="0" smtClean="0"/>
              <a:t>) </a:t>
            </a:r>
            <a:r>
              <a:rPr lang="fr-FR" sz="1600" u="sng" dirty="0" smtClean="0"/>
              <a:t>Sem. 11 Débat</a:t>
            </a:r>
          </a:p>
        </p:txBody>
      </p:sp>
      <p:sp>
        <p:nvSpPr>
          <p:cNvPr id="15" name="Accolade fermante 14"/>
          <p:cNvSpPr/>
          <p:nvPr/>
        </p:nvSpPr>
        <p:spPr>
          <a:xfrm>
            <a:off x="8150524" y="1563029"/>
            <a:ext cx="460076" cy="1659810"/>
          </a:xfrm>
          <a:prstGeom prst="rightBrace">
            <a:avLst>
              <a:gd name="adj1" fmla="val 24828"/>
              <a:gd name="adj2" fmla="val 50000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8758246" y="1801057"/>
            <a:ext cx="3159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Travail collectif </a:t>
            </a:r>
          </a:p>
          <a:p>
            <a:pPr algn="ctr"/>
            <a:r>
              <a:rPr lang="fr-FR" dirty="0" smtClean="0"/>
              <a:t>Réalisé après 1 séance de CM</a:t>
            </a:r>
          </a:p>
          <a:p>
            <a:pPr algn="ctr"/>
            <a:r>
              <a:rPr lang="fr-FR" dirty="0" smtClean="0"/>
              <a:t>Mise en commun de leur travail individuel (en amont)</a:t>
            </a:r>
            <a:endParaRPr lang="fr-FR" dirty="0"/>
          </a:p>
        </p:txBody>
      </p:sp>
      <p:sp>
        <p:nvSpPr>
          <p:cNvPr id="18" name="Accolade fermante 17"/>
          <p:cNvSpPr/>
          <p:nvPr/>
        </p:nvSpPr>
        <p:spPr>
          <a:xfrm>
            <a:off x="8150524" y="3485117"/>
            <a:ext cx="460076" cy="1991272"/>
          </a:xfrm>
          <a:prstGeom prst="rightBrace">
            <a:avLst>
              <a:gd name="adj1" fmla="val 24828"/>
              <a:gd name="adj2" fmla="val 50000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8829753" y="4115980"/>
            <a:ext cx="3159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Travail en groupe</a:t>
            </a:r>
          </a:p>
          <a:p>
            <a:pPr algn="ctr"/>
            <a:r>
              <a:rPr lang="fr-FR" dirty="0" smtClean="0"/>
              <a:t>1 groupe par point de vue</a:t>
            </a:r>
          </a:p>
        </p:txBody>
      </p:sp>
    </p:spTree>
    <p:extLst>
      <p:ext uri="{BB962C8B-B14F-4D97-AF65-F5344CB8AC3E}">
        <p14:creationId xmlns:p14="http://schemas.microsoft.com/office/powerpoint/2010/main" val="161846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0" y="195449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ccolade fermante 14"/>
          <p:cNvSpPr/>
          <p:nvPr/>
        </p:nvSpPr>
        <p:spPr>
          <a:xfrm>
            <a:off x="8150524" y="1563029"/>
            <a:ext cx="460076" cy="1659810"/>
          </a:xfrm>
          <a:prstGeom prst="rightBrace">
            <a:avLst>
              <a:gd name="adj1" fmla="val 24828"/>
              <a:gd name="adj2" fmla="val 50000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8758246" y="1801057"/>
            <a:ext cx="3159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Travail collectif </a:t>
            </a:r>
          </a:p>
          <a:p>
            <a:pPr algn="ctr"/>
            <a:r>
              <a:rPr lang="fr-FR" dirty="0" smtClean="0"/>
              <a:t>Réalisé après 1 séance de CM</a:t>
            </a:r>
          </a:p>
          <a:p>
            <a:pPr algn="ctr"/>
            <a:r>
              <a:rPr lang="fr-FR" dirty="0" smtClean="0"/>
              <a:t>Mise en commun de leur travail individuel (en amont)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-1" y="573866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L’agenda avec des dates précises est distribué à chaque étudiant à la première séance de CM </a:t>
            </a:r>
          </a:p>
          <a:p>
            <a:pPr algn="ctr"/>
            <a:r>
              <a:rPr lang="fr-FR" b="1" dirty="0" smtClean="0"/>
              <a:t>(fiche de préparation du débat)</a:t>
            </a:r>
            <a:endParaRPr lang="fr-FR" b="1" dirty="0"/>
          </a:p>
        </p:txBody>
      </p:sp>
      <p:sp>
        <p:nvSpPr>
          <p:cNvPr id="18" name="Accolade fermante 17"/>
          <p:cNvSpPr/>
          <p:nvPr/>
        </p:nvSpPr>
        <p:spPr>
          <a:xfrm>
            <a:off x="8150524" y="3485117"/>
            <a:ext cx="460076" cy="1991272"/>
          </a:xfrm>
          <a:prstGeom prst="rightBrace">
            <a:avLst>
              <a:gd name="adj1" fmla="val 24828"/>
              <a:gd name="adj2" fmla="val 50000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8829753" y="4115980"/>
            <a:ext cx="3159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Travail en groupe</a:t>
            </a:r>
          </a:p>
          <a:p>
            <a:pPr algn="ctr"/>
            <a:r>
              <a:rPr lang="fr-FR" dirty="0" smtClean="0"/>
              <a:t>1 groupe par point de vue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35946" y="3336610"/>
            <a:ext cx="8702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4) </a:t>
            </a:r>
            <a:r>
              <a:rPr lang="fr-FR" sz="1600" u="sng" dirty="0" smtClean="0"/>
              <a:t>Sem. 6 Premier travail bibliographique</a:t>
            </a:r>
            <a:endParaRPr lang="fr-FR" sz="1600" u="sng" dirty="0"/>
          </a:p>
          <a:p>
            <a:pPr marL="1514475" lvl="2" indent="-314325">
              <a:buFont typeface="Arial" charset="0"/>
              <a:buChar char="•"/>
            </a:pPr>
            <a:r>
              <a:rPr lang="fr-FR" sz="1600" dirty="0" smtClean="0"/>
              <a:t>travail sur les sources, premiers arguments, calcul d’ordres de grandeurs</a:t>
            </a:r>
          </a:p>
          <a:p>
            <a:pPr marL="1514475" lvl="2" indent="-314325">
              <a:buFont typeface="Arial" charset="0"/>
              <a:buChar char="•"/>
            </a:pPr>
            <a:r>
              <a:rPr lang="fr-FR" sz="1600" dirty="0"/>
              <a:t>p</a:t>
            </a:r>
            <a:r>
              <a:rPr lang="fr-FR" sz="1600" dirty="0" smtClean="0"/>
              <a:t>oint d’étape 30 min/ groupe avec les médiateurs : discussion, orientation, argumentations et contre argumentions, aide pour des calculs</a:t>
            </a:r>
            <a:endParaRPr lang="fr-FR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35946" y="4483444"/>
            <a:ext cx="9747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5) </a:t>
            </a:r>
            <a:r>
              <a:rPr lang="fr-FR" sz="1600" u="sng" dirty="0" smtClean="0"/>
              <a:t>Sem. 9 Production des transparents d’introduction</a:t>
            </a:r>
          </a:p>
          <a:p>
            <a:pPr marL="1514475" lvl="3" indent="-314325">
              <a:buFont typeface="Arial" charset="0"/>
              <a:buChar char="•"/>
            </a:pPr>
            <a:r>
              <a:rPr lang="fr-FR" sz="1600" dirty="0" smtClean="0"/>
              <a:t>envoi des transparents (avec backup), itérations avec les médiateurs</a:t>
            </a:r>
            <a:endParaRPr lang="fr-FR" sz="16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35945" y="5137835"/>
            <a:ext cx="9747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6</a:t>
            </a:r>
            <a:r>
              <a:rPr lang="fr-FR" sz="1600" dirty="0" smtClean="0"/>
              <a:t>) </a:t>
            </a:r>
            <a:r>
              <a:rPr lang="fr-FR" sz="1600" u="sng" dirty="0" smtClean="0"/>
              <a:t>Sem. 11 Débat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35946" y="1340562"/>
            <a:ext cx="7113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2250" indent="-222250">
              <a:buAutoNum type="arabicParenR"/>
            </a:pPr>
            <a:r>
              <a:rPr lang="fr-FR" sz="1600" u="sng" dirty="0" smtClean="0"/>
              <a:t>Sem. 1 Brainstorming </a:t>
            </a:r>
            <a:r>
              <a:rPr lang="fr-FR" sz="1600" u="sng" dirty="0"/>
              <a:t>thématique (Nucléaire et Société)</a:t>
            </a:r>
            <a:endParaRPr lang="fr-FR" sz="1600" u="sng" dirty="0" smtClean="0"/>
          </a:p>
          <a:p>
            <a:pPr marL="1200150" indent="314325">
              <a:buFont typeface="Arial" charset="0"/>
              <a:buChar char="•"/>
            </a:pPr>
            <a:r>
              <a:rPr lang="fr-FR" sz="1600" dirty="0" smtClean="0"/>
              <a:t>choix du thème si consensus évident ou à une séance ultérieure  </a:t>
            </a:r>
            <a:endParaRPr lang="fr-FR" sz="1600" dirty="0"/>
          </a:p>
        </p:txBody>
      </p:sp>
      <p:sp>
        <p:nvSpPr>
          <p:cNvPr id="27" name="ZoneTexte 26"/>
          <p:cNvSpPr txBox="1"/>
          <p:nvPr/>
        </p:nvSpPr>
        <p:spPr>
          <a:xfrm>
            <a:off x="435946" y="1995652"/>
            <a:ext cx="1148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2) </a:t>
            </a:r>
            <a:r>
              <a:rPr lang="fr-FR" sz="1600" u="sng" dirty="0" smtClean="0"/>
              <a:t>Sem. 2 Brainstorming problématique</a:t>
            </a:r>
          </a:p>
          <a:p>
            <a:pPr marL="1514475" lvl="3" indent="-314325">
              <a:buFont typeface="Arial" charset="0"/>
              <a:buChar char="•"/>
            </a:pPr>
            <a:r>
              <a:rPr lang="fr-FR" sz="1600" dirty="0" smtClean="0"/>
              <a:t>choix de la problématique si </a:t>
            </a:r>
            <a:r>
              <a:rPr lang="fr-FR" sz="1600" dirty="0"/>
              <a:t>consensus évident </a:t>
            </a:r>
            <a:r>
              <a:rPr lang="fr-FR" sz="1600" dirty="0" smtClean="0"/>
              <a:t>ou </a:t>
            </a:r>
            <a:r>
              <a:rPr lang="fr-FR" sz="1600" dirty="0"/>
              <a:t>à une séance </a:t>
            </a:r>
            <a:r>
              <a:rPr lang="fr-FR" sz="1600" dirty="0" smtClean="0"/>
              <a:t>ultérieure</a:t>
            </a:r>
            <a:endParaRPr lang="fr-FR" sz="1600" dirty="0"/>
          </a:p>
        </p:txBody>
      </p:sp>
      <p:sp>
        <p:nvSpPr>
          <p:cNvPr id="28" name="ZoneTexte 27"/>
          <p:cNvSpPr txBox="1"/>
          <p:nvPr/>
        </p:nvSpPr>
        <p:spPr>
          <a:xfrm>
            <a:off x="435946" y="2650742"/>
            <a:ext cx="115537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3) </a:t>
            </a:r>
            <a:r>
              <a:rPr lang="fr-FR" sz="1600" u="sng" dirty="0" smtClean="0"/>
              <a:t>Sem. 3 Identification des points de vue / intervenants potentiels </a:t>
            </a:r>
          </a:p>
          <a:p>
            <a:pPr marL="1514475" lvl="3" indent="-314325">
              <a:buFont typeface="Arial" charset="0"/>
              <a:buChar char="•"/>
            </a:pPr>
            <a:r>
              <a:rPr lang="fr-FR" sz="1600" dirty="0" smtClean="0"/>
              <a:t>répartition des étudiants dans les groupes </a:t>
            </a:r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1423724" y="221906"/>
            <a:ext cx="9344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Travail préparatoire au débat</a:t>
            </a:r>
          </a:p>
          <a:p>
            <a:pPr algn="ctr"/>
            <a:r>
              <a:rPr lang="fr-FR" sz="2000" dirty="0" smtClean="0"/>
              <a:t>(sur 11 semaines en 2018-2019) 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335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6" y="201425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9707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423724" y="221906"/>
            <a:ext cx="9344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Réalisations  </a:t>
            </a:r>
            <a:endParaRPr lang="fr-FR" sz="3600" dirty="0"/>
          </a:p>
        </p:txBody>
      </p:sp>
      <p:sp>
        <p:nvSpPr>
          <p:cNvPr id="2" name="ZoneTexte 1"/>
          <p:cNvSpPr txBox="1"/>
          <p:nvPr/>
        </p:nvSpPr>
        <p:spPr>
          <a:xfrm>
            <a:off x="0" y="1599419"/>
            <a:ext cx="6084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smtClean="0">
                <a:solidFill>
                  <a:schemeClr val="tx2"/>
                </a:solidFill>
              </a:rPr>
              <a:t>2017-2018</a:t>
            </a:r>
            <a:endParaRPr lang="fr-FR" sz="2000" b="1" u="sng" dirty="0">
              <a:solidFill>
                <a:schemeClr val="tx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34387" y="2014549"/>
            <a:ext cx="151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23 étudiants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534387" y="2398901"/>
            <a:ext cx="4045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Thème : </a:t>
            </a:r>
            <a:r>
              <a:rPr lang="fr-FR" sz="1600" dirty="0"/>
              <a:t>Le nucléaire, l'armée et la sécurité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34387" y="2783253"/>
            <a:ext cx="4612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Problématique : </a:t>
            </a:r>
            <a:r>
              <a:rPr lang="fr-FR" sz="1600" dirty="0"/>
              <a:t>L'humanité est-elle vraiment menacée par l'arme nucléaire ?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44767" y="3413826"/>
            <a:ext cx="624222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/>
              <a:t>I</a:t>
            </a:r>
            <a:r>
              <a:rPr lang="fr-FR" sz="1600" dirty="0" smtClean="0"/>
              <a:t>ntervenants</a:t>
            </a:r>
          </a:p>
          <a:p>
            <a:r>
              <a:rPr lang="fr-FR" sz="1600" dirty="0" smtClean="0"/>
              <a:t>- un </a:t>
            </a:r>
            <a:r>
              <a:rPr lang="fr-FR" sz="1600" dirty="0"/>
              <a:t>représentant de l'IAEA (Agence internationale de l'énergie atomique)</a:t>
            </a:r>
            <a:br>
              <a:rPr lang="fr-FR" sz="1600" dirty="0"/>
            </a:br>
            <a:r>
              <a:rPr lang="fr-FR" sz="1600" dirty="0"/>
              <a:t>- Mr Kim Jung Un</a:t>
            </a:r>
            <a:br>
              <a:rPr lang="fr-FR" sz="1600" dirty="0"/>
            </a:br>
            <a:r>
              <a:rPr lang="fr-FR" sz="1600" dirty="0"/>
              <a:t>- </a:t>
            </a:r>
            <a:r>
              <a:rPr lang="fr-FR" sz="1600" dirty="0" smtClean="0"/>
              <a:t>expert </a:t>
            </a:r>
            <a:r>
              <a:rPr lang="fr-FR" sz="1600" dirty="0"/>
              <a:t>du nucléaire </a:t>
            </a:r>
            <a:r>
              <a:rPr lang="fr-FR" sz="1600" dirty="0" smtClean="0"/>
              <a:t>français </a:t>
            </a:r>
            <a:r>
              <a:rPr lang="fr-FR" sz="1600" dirty="0"/>
              <a:t>(CEA) </a:t>
            </a:r>
            <a:br>
              <a:rPr lang="fr-FR" sz="1600" dirty="0"/>
            </a:br>
            <a:r>
              <a:rPr lang="fr-FR" sz="1600" dirty="0"/>
              <a:t>- </a:t>
            </a:r>
            <a:r>
              <a:rPr lang="fr-FR" sz="1600" dirty="0" smtClean="0"/>
              <a:t>habitants </a:t>
            </a:r>
            <a:r>
              <a:rPr lang="fr-FR" sz="1600" dirty="0"/>
              <a:t>d'Hiroshima</a:t>
            </a:r>
            <a:br>
              <a:rPr lang="fr-FR" sz="1600" dirty="0"/>
            </a:br>
            <a:r>
              <a:rPr lang="fr-FR" sz="1600" dirty="0"/>
              <a:t>- </a:t>
            </a:r>
            <a:r>
              <a:rPr lang="fr-FR" sz="1600" dirty="0" smtClean="0"/>
              <a:t>représentant </a:t>
            </a:r>
            <a:r>
              <a:rPr lang="fr-FR" sz="1600" dirty="0"/>
              <a:t>du projet </a:t>
            </a:r>
            <a:r>
              <a:rPr lang="fr-FR" sz="1600" dirty="0" smtClean="0"/>
              <a:t>Manhattan (Edward Teller)</a:t>
            </a:r>
            <a:r>
              <a:rPr lang="fr-FR" sz="1600" dirty="0"/>
              <a:t/>
            </a:r>
            <a:br>
              <a:rPr lang="fr-FR" sz="1600" dirty="0"/>
            </a:br>
            <a:r>
              <a:rPr lang="fr-FR" sz="1600" dirty="0"/>
              <a:t>- </a:t>
            </a:r>
            <a:r>
              <a:rPr lang="fr-FR" sz="1600" dirty="0" smtClean="0"/>
              <a:t>défenseur </a:t>
            </a:r>
            <a:r>
              <a:rPr lang="fr-FR" sz="1600" dirty="0"/>
              <a:t>de l'environnement (Greenpeace). 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4598" y="5793281"/>
            <a:ext cx="4975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4"/>
              </a:rPr>
              <a:t>https://</a:t>
            </a:r>
            <a:r>
              <a:rPr lang="fr-FR" dirty="0" err="1">
                <a:hlinkClick r:id="rId4"/>
              </a:rPr>
              <a:t>www.youtube.com</a:t>
            </a:r>
            <a:r>
              <a:rPr lang="fr-FR" dirty="0">
                <a:hlinkClick r:id="rId4"/>
              </a:rPr>
              <a:t>/</a:t>
            </a:r>
            <a:r>
              <a:rPr lang="fr-FR" dirty="0" err="1">
                <a:hlinkClick r:id="rId4"/>
              </a:rPr>
              <a:t>watch?v</a:t>
            </a:r>
            <a:r>
              <a:rPr lang="fr-FR" dirty="0">
                <a:hlinkClick r:id="rId4"/>
              </a:rPr>
              <a:t>=</a:t>
            </a:r>
            <a:r>
              <a:rPr lang="fr-FR" dirty="0" err="1">
                <a:hlinkClick r:id="rId4"/>
              </a:rPr>
              <a:t>Z_dFFzUPcMg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534387" y="5521570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Une </a:t>
            </a:r>
            <a:r>
              <a:rPr lang="fr-FR" sz="1600" smtClean="0"/>
              <a:t>vidéo :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99576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pic>
        <p:nvPicPr>
          <p:cNvPr id="6" name="tes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2261" y="793210"/>
            <a:ext cx="8569569" cy="482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6" y="201425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9707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423724" y="221906"/>
            <a:ext cx="9344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Réalisations  </a:t>
            </a:r>
            <a:endParaRPr lang="fr-FR" sz="3600" dirty="0"/>
          </a:p>
        </p:txBody>
      </p:sp>
      <p:sp>
        <p:nvSpPr>
          <p:cNvPr id="2" name="ZoneTexte 1"/>
          <p:cNvSpPr txBox="1"/>
          <p:nvPr/>
        </p:nvSpPr>
        <p:spPr>
          <a:xfrm>
            <a:off x="0" y="1599419"/>
            <a:ext cx="6084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smtClean="0">
                <a:solidFill>
                  <a:schemeClr val="tx2"/>
                </a:solidFill>
              </a:rPr>
              <a:t>2017-2018</a:t>
            </a:r>
            <a:endParaRPr lang="fr-FR" sz="2000" b="1" u="sng" dirty="0">
              <a:solidFill>
                <a:schemeClr val="tx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34387" y="2014549"/>
            <a:ext cx="151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23 étudiants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534387" y="2398901"/>
            <a:ext cx="4045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Thème : </a:t>
            </a:r>
            <a:r>
              <a:rPr lang="fr-FR" sz="1600" dirty="0"/>
              <a:t>Le nucléaire, l'armée et la sécurité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34387" y="2783253"/>
            <a:ext cx="4612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Problématique : </a:t>
            </a:r>
            <a:r>
              <a:rPr lang="fr-FR" sz="1600" dirty="0"/>
              <a:t>L'humanité est-elle vraiment menacée par l'arme nucléaire ?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44767" y="3413826"/>
            <a:ext cx="624222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/>
              <a:t>I</a:t>
            </a:r>
            <a:r>
              <a:rPr lang="fr-FR" sz="1600" dirty="0" smtClean="0"/>
              <a:t>ntervenants</a:t>
            </a:r>
          </a:p>
          <a:p>
            <a:r>
              <a:rPr lang="fr-FR" sz="1600" dirty="0" smtClean="0"/>
              <a:t>- un </a:t>
            </a:r>
            <a:r>
              <a:rPr lang="fr-FR" sz="1600" dirty="0"/>
              <a:t>représentant de l'IAEA (Agence internationale de l'énergie atomique)</a:t>
            </a:r>
            <a:br>
              <a:rPr lang="fr-FR" sz="1600" dirty="0"/>
            </a:br>
            <a:r>
              <a:rPr lang="fr-FR" sz="1600" dirty="0"/>
              <a:t>- Mr Kim Jung Un</a:t>
            </a:r>
            <a:br>
              <a:rPr lang="fr-FR" sz="1600" dirty="0"/>
            </a:br>
            <a:r>
              <a:rPr lang="fr-FR" sz="1600" dirty="0"/>
              <a:t>- </a:t>
            </a:r>
            <a:r>
              <a:rPr lang="fr-FR" sz="1600" dirty="0" smtClean="0"/>
              <a:t>expert </a:t>
            </a:r>
            <a:r>
              <a:rPr lang="fr-FR" sz="1600" dirty="0"/>
              <a:t>du nucléaire </a:t>
            </a:r>
            <a:r>
              <a:rPr lang="fr-FR" sz="1600" dirty="0" smtClean="0"/>
              <a:t>français </a:t>
            </a:r>
            <a:r>
              <a:rPr lang="fr-FR" sz="1600" dirty="0"/>
              <a:t>(CEA) </a:t>
            </a:r>
            <a:br>
              <a:rPr lang="fr-FR" sz="1600" dirty="0"/>
            </a:br>
            <a:r>
              <a:rPr lang="fr-FR" sz="1600" dirty="0"/>
              <a:t>- </a:t>
            </a:r>
            <a:r>
              <a:rPr lang="fr-FR" sz="1600" dirty="0" smtClean="0"/>
              <a:t>habitants </a:t>
            </a:r>
            <a:r>
              <a:rPr lang="fr-FR" sz="1600" dirty="0"/>
              <a:t>d'Hiroshima</a:t>
            </a:r>
            <a:br>
              <a:rPr lang="fr-FR" sz="1600" dirty="0"/>
            </a:br>
            <a:r>
              <a:rPr lang="fr-FR" sz="1600" dirty="0"/>
              <a:t>- </a:t>
            </a:r>
            <a:r>
              <a:rPr lang="fr-FR" sz="1600" dirty="0" smtClean="0"/>
              <a:t>représentant </a:t>
            </a:r>
            <a:r>
              <a:rPr lang="fr-FR" sz="1600" dirty="0"/>
              <a:t>du projet </a:t>
            </a:r>
            <a:r>
              <a:rPr lang="fr-FR" sz="1600" dirty="0" smtClean="0"/>
              <a:t>Manhattan (Edward Teller)</a:t>
            </a:r>
            <a:r>
              <a:rPr lang="fr-FR" sz="1600" dirty="0"/>
              <a:t/>
            </a:r>
            <a:br>
              <a:rPr lang="fr-FR" sz="1600" dirty="0"/>
            </a:br>
            <a:r>
              <a:rPr lang="fr-FR" sz="1600" dirty="0"/>
              <a:t>- </a:t>
            </a:r>
            <a:r>
              <a:rPr lang="fr-FR" sz="1600" dirty="0" smtClean="0"/>
              <a:t>défenseur </a:t>
            </a:r>
            <a:r>
              <a:rPr lang="fr-FR" sz="1600" dirty="0"/>
              <a:t>de l'environnement (Greenpeace). 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084276" y="1594770"/>
            <a:ext cx="6107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smtClean="0">
                <a:solidFill>
                  <a:schemeClr val="tx2"/>
                </a:solidFill>
              </a:rPr>
              <a:t>2018-2019</a:t>
            </a:r>
            <a:endParaRPr lang="fr-FR" sz="2000" b="1" u="sng" dirty="0">
              <a:solidFill>
                <a:schemeClr val="tx2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086353" y="2039378"/>
            <a:ext cx="1408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5 étudiants</a:t>
            </a:r>
            <a:endParaRPr lang="fr-FR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7086353" y="2444692"/>
            <a:ext cx="3105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Thème : </a:t>
            </a:r>
            <a:r>
              <a:rPr lang="fr-FR" sz="1600" dirty="0"/>
              <a:t>Le </a:t>
            </a:r>
            <a:r>
              <a:rPr lang="fr-FR" sz="1600" dirty="0" smtClean="0"/>
              <a:t>nucléaire et la santé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7086353" y="2850006"/>
            <a:ext cx="4612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Problématique : Peut-on se passer de la médecine nucléaire ?</a:t>
            </a:r>
            <a:endParaRPr lang="fr-FR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7103110" y="3502894"/>
            <a:ext cx="4630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/>
              <a:t>I</a:t>
            </a:r>
            <a:r>
              <a:rPr lang="fr-FR" sz="1600" dirty="0" smtClean="0"/>
              <a:t>ntervenants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Un médecin responsable d’une unité de médecine nucléaire cherchant à la développer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Un politicien (type président de région) ayant des moyens mais cherchant à les placer dans d’autres secteurs</a:t>
            </a:r>
            <a:endParaRPr lang="fr-FR" sz="1600" dirty="0"/>
          </a:p>
        </p:txBody>
      </p:sp>
      <p:sp>
        <p:nvSpPr>
          <p:cNvPr id="19" name="Rectangle 18"/>
          <p:cNvSpPr/>
          <p:nvPr/>
        </p:nvSpPr>
        <p:spPr>
          <a:xfrm>
            <a:off x="554598" y="5793281"/>
            <a:ext cx="4975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4"/>
              </a:rPr>
              <a:t>https://</a:t>
            </a:r>
            <a:r>
              <a:rPr lang="fr-FR" dirty="0" err="1">
                <a:hlinkClick r:id="rId4"/>
              </a:rPr>
              <a:t>www.youtube.com</a:t>
            </a:r>
            <a:r>
              <a:rPr lang="fr-FR" dirty="0">
                <a:hlinkClick r:id="rId4"/>
              </a:rPr>
              <a:t>/</a:t>
            </a:r>
            <a:r>
              <a:rPr lang="fr-FR" dirty="0" err="1">
                <a:hlinkClick r:id="rId4"/>
              </a:rPr>
              <a:t>watch?v</a:t>
            </a:r>
            <a:r>
              <a:rPr lang="fr-FR" dirty="0">
                <a:hlinkClick r:id="rId4"/>
              </a:rPr>
              <a:t>=</a:t>
            </a:r>
            <a:r>
              <a:rPr lang="fr-FR" dirty="0" err="1">
                <a:hlinkClick r:id="rId4"/>
              </a:rPr>
              <a:t>Z_dFFzUPcMg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534387" y="5521570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Une </a:t>
            </a:r>
            <a:r>
              <a:rPr lang="fr-FR" sz="1600" smtClean="0"/>
              <a:t>vidéo :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7133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6" y="201425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9707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423724" y="221906"/>
            <a:ext cx="9344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Retour d’expérience  </a:t>
            </a:r>
            <a:endParaRPr lang="fr-FR" sz="3600" dirty="0"/>
          </a:p>
        </p:txBody>
      </p:sp>
      <p:sp>
        <p:nvSpPr>
          <p:cNvPr id="2" name="ZoneTexte 1"/>
          <p:cNvSpPr txBox="1"/>
          <p:nvPr/>
        </p:nvSpPr>
        <p:spPr>
          <a:xfrm>
            <a:off x="272983" y="1200024"/>
            <a:ext cx="9697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1600" b="1" dirty="0" smtClean="0"/>
              <a:t>Contrairement à un dossier ou à un exposé l’exercice du débat/jeux de rôle impose d’assimiler les arguments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57367" y="1472191"/>
            <a:ext cx="5123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Pour pouvoir répondre en directe aux contre arguments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Pour pouvoir contrer les adversaires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29499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6" y="201425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9707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423724" y="221906"/>
            <a:ext cx="9344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Retour d’expérience  </a:t>
            </a:r>
            <a:endParaRPr lang="fr-FR" sz="3600" dirty="0"/>
          </a:p>
        </p:txBody>
      </p:sp>
      <p:sp>
        <p:nvSpPr>
          <p:cNvPr id="2" name="ZoneTexte 1"/>
          <p:cNvSpPr txBox="1"/>
          <p:nvPr/>
        </p:nvSpPr>
        <p:spPr>
          <a:xfrm>
            <a:off x="272983" y="1200024"/>
            <a:ext cx="9697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1600" b="1" dirty="0" smtClean="0"/>
              <a:t>Contrairement à un dossier ou à un exposé l’exercice du débat/jeux de rôle impose d’assimiler les arguments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57367" y="1472191"/>
            <a:ext cx="5123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Pour pouvoir répondre en directe aux contre arguments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Pour pouvoir contrer les adversaires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288179" y="2329133"/>
            <a:ext cx="4266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1600" b="1" dirty="0" smtClean="0"/>
              <a:t>L’exercice impose de décortiquer les sources </a:t>
            </a:r>
            <a:endParaRPr lang="fr-FR" sz="16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357367" y="2619297"/>
            <a:ext cx="108346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Comprendre comment est construit un graphique, une table de données, ce qui est inclut, ce qui ne l’est pas, les incertitudes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Comprendre comment ces données se place dans un contexte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Développer un esprit critique sur les sources, leurs contenus et leurs utilisations </a:t>
            </a:r>
            <a:r>
              <a:rPr lang="fr-FR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390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6" y="201425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9707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423724" y="221906"/>
            <a:ext cx="9344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Retour d’expérience  </a:t>
            </a:r>
            <a:endParaRPr lang="fr-FR" sz="3600" dirty="0"/>
          </a:p>
        </p:txBody>
      </p:sp>
      <p:sp>
        <p:nvSpPr>
          <p:cNvPr id="2" name="ZoneTexte 1"/>
          <p:cNvSpPr txBox="1"/>
          <p:nvPr/>
        </p:nvSpPr>
        <p:spPr>
          <a:xfrm>
            <a:off x="272983" y="1200024"/>
            <a:ext cx="9697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1600" b="1" dirty="0" smtClean="0"/>
              <a:t>Contrairement à un dossier ou à un exposé l’exercice du débat/jeux de rôle impose d’assimiler les arguments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57367" y="1472191"/>
            <a:ext cx="5123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Pour pouvoir répondre en directe aux contre arguments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Pour pouvoir contrer les adversaires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288179" y="2329133"/>
            <a:ext cx="4266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1600" b="1" dirty="0" smtClean="0"/>
              <a:t>L’exercice impose de décortiquer les sources </a:t>
            </a:r>
            <a:endParaRPr lang="fr-FR" sz="16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357367" y="2619297"/>
            <a:ext cx="108346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Comprendre comment est construit un graphique, une table de données, ce qui est inclut, ce qui ne l’est pas, les incertitudes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Comprendre comment ces données se place dans un contexte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Développer un esprit critique sur les sources, leurs contenus et leurs utilisations </a:t>
            </a:r>
            <a:r>
              <a:rPr lang="fr-FR" dirty="0" smtClean="0"/>
              <a:t>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72983" y="3675123"/>
            <a:ext cx="349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1600" b="1" dirty="0" smtClean="0"/>
              <a:t>Cela permet de retravailler le cours </a:t>
            </a:r>
            <a:endParaRPr lang="fr-FR" sz="16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357366" y="3965287"/>
            <a:ext cx="10834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Nécessité de comprendre les concepts scientifique pour pouvoir débattre (débat scientifique)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Utilisation du cours pour comprendre un processus, un mécanisme, calculer des ordres de grandeur (quelques ex. en backup)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Nécessite l’aide des intervenants et un bon travail préparatoire pour les aider à pousser la réflexion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Permet de faire un lien entre le cours académique et des questions d’actualités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Permet de raccrocher des étudiants moins scolaires  </a:t>
            </a:r>
          </a:p>
        </p:txBody>
      </p:sp>
    </p:spTree>
    <p:extLst>
      <p:ext uri="{BB962C8B-B14F-4D97-AF65-F5344CB8AC3E}">
        <p14:creationId xmlns:p14="http://schemas.microsoft.com/office/powerpoint/2010/main" val="174579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6" y="201425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9707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423724" y="221906"/>
            <a:ext cx="9344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Retour d’expérience  </a:t>
            </a:r>
            <a:endParaRPr lang="fr-FR" sz="3600" dirty="0"/>
          </a:p>
        </p:txBody>
      </p:sp>
      <p:sp>
        <p:nvSpPr>
          <p:cNvPr id="2" name="ZoneTexte 1"/>
          <p:cNvSpPr txBox="1"/>
          <p:nvPr/>
        </p:nvSpPr>
        <p:spPr>
          <a:xfrm>
            <a:off x="272983" y="1200024"/>
            <a:ext cx="9697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1600" b="1" dirty="0" smtClean="0"/>
              <a:t>Contrairement à un dossier ou à un exposé l’exercice du débat/jeux de rôle impose d’assimiler les arguments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57367" y="1472191"/>
            <a:ext cx="5123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Pour pouvoir répondre en directe aux contre arguments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Pour pouvoir contrer les adversaires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288179" y="2329133"/>
            <a:ext cx="4266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1600" b="1" dirty="0" smtClean="0"/>
              <a:t>L’exercice impose de décortiquer les sources </a:t>
            </a:r>
            <a:endParaRPr lang="fr-FR" sz="16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357367" y="2619297"/>
            <a:ext cx="108346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Comprendre comment est construit un graphique, une table de données, ce qui est inclut, ce qui ne l’est pas, les incertitudes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Comprendre comment ces données se place dans un contexte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Développer un esprit critique sur les sources, leurs contenus et leurs utilisations </a:t>
            </a:r>
            <a:r>
              <a:rPr lang="fr-FR" dirty="0" smtClean="0"/>
              <a:t>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72983" y="3675123"/>
            <a:ext cx="349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1600" b="1" dirty="0" smtClean="0"/>
              <a:t>Cela permet de retravailler le cours </a:t>
            </a:r>
            <a:endParaRPr lang="fr-FR" sz="16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357366" y="3965287"/>
            <a:ext cx="10834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Nécessité de comprendre les concepts scientifique pour pouvoir débattre (débat scientifique)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Utilisation du cours pour comprendre un processus, un mécanisme, calculer des ordres de grandeur (quelques ex. en backup)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Nécessite l’aide des intervenants et un bon travail préparatoire pour les aider à pousser la réflexion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Permet de faire un lien entre le cours académique et des questions d’actualités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Permet de raccrocher des étudiants moins scolaires 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88179" y="5487925"/>
            <a:ext cx="3883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1600" b="1" dirty="0" smtClean="0"/>
              <a:t>Permet de développer des compétences</a:t>
            </a:r>
            <a:endParaRPr lang="fr-FR" sz="16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1357367" y="5772942"/>
            <a:ext cx="3990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Mettre en œuvre la </a:t>
            </a:r>
            <a:r>
              <a:rPr lang="fr-FR" sz="1600" dirty="0"/>
              <a:t>d</a:t>
            </a:r>
            <a:r>
              <a:rPr lang="fr-FR" sz="1600" dirty="0" smtClean="0"/>
              <a:t>émarche scientifique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600" dirty="0" smtClean="0"/>
              <a:t>Développer un argumentaire à l’orale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5519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7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6" y="201425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9707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423724" y="221906"/>
            <a:ext cx="9344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Conclusions</a:t>
            </a:r>
            <a:endParaRPr lang="fr-FR" sz="3600" dirty="0"/>
          </a:p>
        </p:txBody>
      </p:sp>
      <p:sp>
        <p:nvSpPr>
          <p:cNvPr id="2" name="ZoneTexte 1"/>
          <p:cNvSpPr txBox="1"/>
          <p:nvPr/>
        </p:nvSpPr>
        <p:spPr>
          <a:xfrm>
            <a:off x="883749" y="1502496"/>
            <a:ext cx="508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Retour d’expérience très positif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83749" y="2387864"/>
            <a:ext cx="419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Accent sur travail préparatoire</a:t>
            </a:r>
            <a:endParaRPr lang="fr-FR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712913" y="1045741"/>
            <a:ext cx="5153588" cy="249763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883749" y="1945180"/>
            <a:ext cx="327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mtClean="0"/>
              <a:t>Continuons l’année prochaine</a:t>
            </a:r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883749" y="2828471"/>
            <a:ext cx="389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mtClean="0"/>
              <a:t>Envie de filmer </a:t>
            </a:r>
            <a:r>
              <a:rPr lang="fr-FR"/>
              <a:t>le </a:t>
            </a:r>
            <a:r>
              <a:rPr lang="fr-FR" smtClean="0"/>
              <a:t>débat, pole IPPA ? 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712912" y="1045498"/>
            <a:ext cx="51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1"/>
                </a:solidFill>
              </a:rPr>
              <a:t>Un bilan positif</a:t>
            </a:r>
            <a:endParaRPr lang="fr-F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8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0" y="195449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1423724" y="0"/>
            <a:ext cx="9344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Contexte </a:t>
            </a:r>
          </a:p>
          <a:p>
            <a:pPr algn="ctr"/>
            <a:r>
              <a:rPr lang="fr-FR" sz="3600" dirty="0" smtClean="0"/>
              <a:t> le Master PFA et l’UE  Physique de la Matière </a:t>
            </a:r>
            <a:endParaRPr lang="fr-FR" sz="360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sarah.porteboeuf@clermont.in2p3.fr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2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58780" y="1947830"/>
            <a:ext cx="9743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Master Physique Fondamentale et Applications 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fr-FR" dirty="0"/>
              <a:t>M2 avec parcours Univers et Particules (LPC) et </a:t>
            </a:r>
            <a:r>
              <a:rPr lang="fr-FR" dirty="0" err="1"/>
              <a:t>Nanophysique</a:t>
            </a:r>
            <a:r>
              <a:rPr lang="fr-FR" dirty="0"/>
              <a:t> </a:t>
            </a:r>
            <a:r>
              <a:rPr lang="fr-FR" dirty="0" smtClean="0"/>
              <a:t>(IP), </a:t>
            </a:r>
            <a:r>
              <a:rPr lang="fr-FR" dirty="0"/>
              <a:t>à vocation recherche  </a:t>
            </a:r>
            <a:endParaRPr lang="fr-FR" dirty="0" smtClean="0"/>
          </a:p>
          <a:p>
            <a:pPr marL="1200150" lvl="2" indent="-285750">
              <a:buFont typeface="Wingdings" charset="2"/>
              <a:buChar char="Ø"/>
            </a:pPr>
            <a:r>
              <a:rPr lang="fr-FR" dirty="0" smtClean="0"/>
              <a:t>M1 physique généraliste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58780" y="3066609"/>
            <a:ext cx="5199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M1 UE Physique de la Matière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fr-FR" dirty="0" smtClean="0"/>
              <a:t>Physique du Solide 16,5h CM + 16,5h TD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fr-FR" dirty="0" smtClean="0"/>
              <a:t>Physique Nucléaire 16,5h CM + 16,5h TD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859059" y="3219022"/>
            <a:ext cx="4249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Des </a:t>
            </a:r>
            <a:r>
              <a:rPr lang="fr-FR" b="1" dirty="0" smtClean="0">
                <a:solidFill>
                  <a:srgbClr val="FF0000"/>
                </a:solidFill>
              </a:rPr>
              <a:t>cours formels et académiques</a:t>
            </a:r>
            <a:r>
              <a:rPr lang="fr-FR" dirty="0" smtClean="0"/>
              <a:t>, 1 examen terminal sur table (3h), 80% de l’UE </a:t>
            </a:r>
            <a:endParaRPr lang="fr-FR" dirty="0"/>
          </a:p>
        </p:txBody>
      </p:sp>
      <p:sp>
        <p:nvSpPr>
          <p:cNvPr id="15" name="Accolade fermante 14"/>
          <p:cNvSpPr/>
          <p:nvPr/>
        </p:nvSpPr>
        <p:spPr>
          <a:xfrm>
            <a:off x="7495611" y="3399271"/>
            <a:ext cx="225075" cy="562831"/>
          </a:xfrm>
          <a:prstGeom prst="rightBrace">
            <a:avLst>
              <a:gd name="adj1" fmla="val 13596"/>
              <a:gd name="adj2" fmla="val 52614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4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7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6" y="201425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9707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423724" y="221906"/>
            <a:ext cx="9344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Conclusions</a:t>
            </a:r>
            <a:endParaRPr lang="fr-FR" sz="3600" dirty="0"/>
          </a:p>
        </p:txBody>
      </p:sp>
      <p:sp>
        <p:nvSpPr>
          <p:cNvPr id="3" name="ZoneTexte 2"/>
          <p:cNvSpPr txBox="1"/>
          <p:nvPr/>
        </p:nvSpPr>
        <p:spPr>
          <a:xfrm>
            <a:off x="883749" y="2387864"/>
            <a:ext cx="419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Accent sur travail préparatoire</a:t>
            </a:r>
            <a:endParaRPr lang="fr-FR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712913" y="1045741"/>
            <a:ext cx="5153588" cy="249763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883749" y="1945180"/>
            <a:ext cx="327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mtClean="0"/>
              <a:t>Continuons l’année prochaine</a:t>
            </a:r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883749" y="2828471"/>
            <a:ext cx="389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mtClean="0"/>
              <a:t>Envie de filmer </a:t>
            </a:r>
            <a:r>
              <a:rPr lang="fr-FR"/>
              <a:t>le </a:t>
            </a:r>
            <a:r>
              <a:rPr lang="fr-FR" smtClean="0"/>
              <a:t>débat, pole IPPA ? 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712912" y="1045498"/>
            <a:ext cx="51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1"/>
                </a:solidFill>
              </a:rPr>
              <a:t>Un bilan positif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883749" y="1502496"/>
            <a:ext cx="508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Retour d’expérience très positif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6223203" y="1481047"/>
            <a:ext cx="5012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Demande un investissement des enseignants : cadrer le travail, les attentes, le rendu, guider le travail préparatoire </a:t>
            </a:r>
            <a:r>
              <a:rPr lang="fr-FR" dirty="0"/>
              <a:t>(problématique)</a:t>
            </a:r>
          </a:p>
          <a:p>
            <a:pPr marL="285750" indent="-285750">
              <a:buFont typeface="Wingdings" charset="2"/>
              <a:buChar char="Ø"/>
            </a:pP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6223203" y="1047762"/>
            <a:ext cx="5194858" cy="249014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6223203" y="2414936"/>
            <a:ext cx="5130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Demande un investissement des étudiants</a:t>
            </a:r>
          </a:p>
          <a:p>
            <a:pPr marL="317500" indent="-317500"/>
            <a:r>
              <a:rPr lang="fr-FR" dirty="0" smtClean="0"/>
              <a:t>      Sans implication, le travail reste superficiel, les       objectifs ne sont pas atteints 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6255131" y="1044100"/>
            <a:ext cx="51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Quelques bémols</a:t>
            </a:r>
            <a:endParaRPr lang="fr-FR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7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7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6" y="201425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9707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423724" y="221906"/>
            <a:ext cx="9344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Conclusions</a:t>
            </a:r>
            <a:endParaRPr lang="fr-FR" sz="3600" dirty="0"/>
          </a:p>
        </p:txBody>
      </p:sp>
      <p:sp>
        <p:nvSpPr>
          <p:cNvPr id="3" name="ZoneTexte 2"/>
          <p:cNvSpPr txBox="1"/>
          <p:nvPr/>
        </p:nvSpPr>
        <p:spPr>
          <a:xfrm>
            <a:off x="883749" y="2387864"/>
            <a:ext cx="419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Accent sur travail préparatoire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223203" y="1481047"/>
            <a:ext cx="5194858" cy="949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Demande un investissement des enseignants : cadrer le travail, les attentes, le rendu, guider le travail préparatoire (problématique)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264473" y="4226403"/>
            <a:ext cx="5153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Pour cette maquette, pas d’heures dédiées (test) À rediscuter pour une prochaine maquette (estimatif entre 3 et 5h </a:t>
            </a:r>
            <a:r>
              <a:rPr lang="fr-FR" dirty="0" err="1" smtClean="0"/>
              <a:t>eq</a:t>
            </a:r>
            <a:r>
              <a:rPr lang="fr-FR" dirty="0" smtClean="0"/>
              <a:t>. TD par intervenant)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264474" y="5162268"/>
            <a:ext cx="5180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Risque de monter un débat au détriment des contenus académiques, le débat doit venir en support, pas à la place </a:t>
            </a:r>
            <a:endParaRPr lang="fr-FR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712913" y="1045741"/>
            <a:ext cx="5153588" cy="249763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6223203" y="1047762"/>
            <a:ext cx="5194858" cy="249014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6245791" y="3807523"/>
            <a:ext cx="5172270" cy="25010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883749" y="1945180"/>
            <a:ext cx="327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mtClean="0"/>
              <a:t>Continuons l’année prochaine</a:t>
            </a:r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883749" y="2828471"/>
            <a:ext cx="389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mtClean="0"/>
              <a:t>Envie de filmer </a:t>
            </a:r>
            <a:r>
              <a:rPr lang="fr-FR"/>
              <a:t>le </a:t>
            </a:r>
            <a:r>
              <a:rPr lang="fr-FR" smtClean="0"/>
              <a:t>débat, pole IPPA ? 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6223203" y="2414936"/>
            <a:ext cx="5222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Demande un investissement des étudiants</a:t>
            </a:r>
          </a:p>
          <a:p>
            <a:pPr marL="317500" indent="-317500"/>
            <a:r>
              <a:rPr lang="fr-FR" dirty="0" smtClean="0"/>
              <a:t>      Sans implication, le travail reste superficiel, les       objectifs ne sont pas atteints 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712912" y="1045498"/>
            <a:ext cx="51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1"/>
                </a:solidFill>
              </a:rPr>
              <a:t>Un bilan positif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255131" y="1044100"/>
            <a:ext cx="51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Quelques bémols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264472" y="3836146"/>
            <a:ext cx="51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Des dangers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883749" y="1502496"/>
            <a:ext cx="508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Retour d’expérience très positif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051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7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6" y="201425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9707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423724" y="221906"/>
            <a:ext cx="9344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Conclusions</a:t>
            </a:r>
            <a:endParaRPr lang="fr-FR" sz="3600" dirty="0"/>
          </a:p>
        </p:txBody>
      </p:sp>
      <p:sp>
        <p:nvSpPr>
          <p:cNvPr id="3" name="ZoneTexte 2"/>
          <p:cNvSpPr txBox="1"/>
          <p:nvPr/>
        </p:nvSpPr>
        <p:spPr>
          <a:xfrm>
            <a:off x="883749" y="2387864"/>
            <a:ext cx="419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Accent sur travail préparatoire</a:t>
            </a:r>
            <a:endParaRPr lang="fr-FR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712913" y="1045741"/>
            <a:ext cx="5153588" cy="249763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698153" y="3832063"/>
            <a:ext cx="5168348" cy="250038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883749" y="1945180"/>
            <a:ext cx="327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mtClean="0"/>
              <a:t>Continuons l’année prochaine</a:t>
            </a:r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883749" y="2828471"/>
            <a:ext cx="389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mtClean="0"/>
              <a:t>Envie de filmer </a:t>
            </a:r>
            <a:r>
              <a:rPr lang="fr-FR"/>
              <a:t>le </a:t>
            </a:r>
            <a:r>
              <a:rPr lang="fr-FR" smtClean="0"/>
              <a:t>débat, pole IPPA ? 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 flipH="1">
            <a:off x="670755" y="4212703"/>
            <a:ext cx="5010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Ouverture de la physique fondamentale vers la société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670755" y="4837441"/>
            <a:ext cx="5010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Prise de conscience du rôle du spécialiste dans un débat argumenté 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712912" y="1045498"/>
            <a:ext cx="51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1"/>
                </a:solidFill>
              </a:rPr>
              <a:t>Un bilan positif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12911" y="3843371"/>
            <a:ext cx="51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B050"/>
                </a:solidFill>
              </a:rPr>
              <a:t>Une ouverture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883749" y="1502496"/>
            <a:ext cx="508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Retour d’expérience très positif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6223203" y="1481047"/>
            <a:ext cx="5012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Demande un investissement des enseignants : cadrer le travail, les attentes, le rendu, guider le travail préparatoire </a:t>
            </a:r>
            <a:r>
              <a:rPr lang="fr-FR" dirty="0"/>
              <a:t>(problématique)</a:t>
            </a:r>
          </a:p>
          <a:p>
            <a:pPr marL="285750" indent="-285750">
              <a:buFont typeface="Wingdings" charset="2"/>
              <a:buChar char="Ø"/>
            </a:pP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6264473" y="4226403"/>
            <a:ext cx="5153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Pour cette maquette, pas d’heures dédiées (test) À rediscuter pour une prochaine maquette (estimatif entre 3 et 5h </a:t>
            </a:r>
            <a:r>
              <a:rPr lang="fr-FR" dirty="0" err="1" smtClean="0"/>
              <a:t>eq</a:t>
            </a:r>
            <a:r>
              <a:rPr lang="fr-FR" dirty="0" smtClean="0"/>
              <a:t>. TD par intervenant)</a:t>
            </a:r>
            <a:endParaRPr lang="fr-FR" dirty="0"/>
          </a:p>
        </p:txBody>
      </p:sp>
      <p:sp>
        <p:nvSpPr>
          <p:cNvPr id="40" name="Rectangle à coins arrondis 39"/>
          <p:cNvSpPr/>
          <p:nvPr/>
        </p:nvSpPr>
        <p:spPr>
          <a:xfrm>
            <a:off x="6223203" y="1047762"/>
            <a:ext cx="5194858" cy="249014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à coins arrondis 40"/>
          <p:cNvSpPr/>
          <p:nvPr/>
        </p:nvSpPr>
        <p:spPr>
          <a:xfrm>
            <a:off x="6245791" y="3807523"/>
            <a:ext cx="5172270" cy="25010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6223203" y="2414936"/>
            <a:ext cx="5130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Demande un investissement des étudiants</a:t>
            </a:r>
          </a:p>
          <a:p>
            <a:pPr marL="317500" indent="-317500"/>
            <a:r>
              <a:rPr lang="fr-FR" dirty="0" smtClean="0"/>
              <a:t>      Sans implication, le travail reste superficiel, les       objectifs ne sont pas atteints 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6255131" y="1044100"/>
            <a:ext cx="51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2"/>
                </a:solidFill>
              </a:rPr>
              <a:t>Quelques bémols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6264472" y="3836146"/>
            <a:ext cx="51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Des dangers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70755" y="5504831"/>
            <a:ext cx="5361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Possibilités d’associer d’autres formations (ex: Master Physique et Technologie des Rayonnements)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6264473" y="5163155"/>
            <a:ext cx="5180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Risque de monter un débat au détriment des contenus académiques, le débat doit venir en support, pas à la place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853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0" y="195449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1" y="238564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BACKUP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40834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24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-3174"/>
            <a:ext cx="6148754" cy="34519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55" y="-3174"/>
            <a:ext cx="5994614" cy="33794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6447559" cy="32004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96" y="3944815"/>
            <a:ext cx="5815349" cy="28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6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25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91200" cy="326050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2" y="3260503"/>
            <a:ext cx="4999892" cy="364968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60" y="0"/>
            <a:ext cx="5984326" cy="681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8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017601" cy="43551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73" y="0"/>
            <a:ext cx="6063727" cy="43551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5" y="4415536"/>
            <a:ext cx="3253154" cy="244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8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0" y="195449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1423724" y="0"/>
            <a:ext cx="9344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Contexte </a:t>
            </a:r>
          </a:p>
          <a:p>
            <a:pPr algn="ctr"/>
            <a:r>
              <a:rPr lang="fr-FR" sz="3600" dirty="0" smtClean="0"/>
              <a:t> le Master PFA et l’UE  Physique de la Matière </a:t>
            </a:r>
            <a:endParaRPr lang="fr-FR" sz="360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sarah.porteboeuf@clermont.in2p3.fr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58780" y="1947830"/>
            <a:ext cx="9743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Master Physique Fondamentale et Applications 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fr-FR" dirty="0"/>
              <a:t>M2 avec parcours Univers et Particules (LPC) et </a:t>
            </a:r>
            <a:r>
              <a:rPr lang="fr-FR" dirty="0" err="1"/>
              <a:t>Nanophysique</a:t>
            </a:r>
            <a:r>
              <a:rPr lang="fr-FR" dirty="0"/>
              <a:t> </a:t>
            </a:r>
            <a:r>
              <a:rPr lang="fr-FR" dirty="0" smtClean="0"/>
              <a:t>(IP), </a:t>
            </a:r>
            <a:r>
              <a:rPr lang="fr-FR" dirty="0"/>
              <a:t>à vocation recherche  </a:t>
            </a:r>
            <a:endParaRPr lang="fr-FR" dirty="0" smtClean="0"/>
          </a:p>
          <a:p>
            <a:pPr marL="1200150" lvl="2" indent="-285750">
              <a:buFont typeface="Wingdings" charset="2"/>
              <a:buChar char="Ø"/>
            </a:pPr>
            <a:r>
              <a:rPr lang="fr-FR" dirty="0" smtClean="0"/>
              <a:t>M1 physique généraliste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58780" y="3066609"/>
            <a:ext cx="733963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M1 UE Physique de la Matière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fr-FR" dirty="0" smtClean="0"/>
              <a:t>Physique du Solide 16,5h CM + 16,5h TD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fr-FR" dirty="0" smtClean="0"/>
              <a:t>Physique Nucléaire 16,5h CM + 16,5h TD</a:t>
            </a:r>
          </a:p>
          <a:p>
            <a:pPr marL="1200150" lvl="2" indent="-285750">
              <a:buFont typeface="Wingdings" charset="2"/>
              <a:buChar char="Ø"/>
            </a:pPr>
            <a:endParaRPr lang="fr-FR" dirty="0" smtClean="0"/>
          </a:p>
          <a:p>
            <a:pPr marL="1200150" lvl="2" indent="-285750">
              <a:buFont typeface="Wingdings" charset="2"/>
              <a:buChar char="Ø"/>
            </a:pPr>
            <a:r>
              <a:rPr lang="fr-FR" dirty="0" smtClean="0"/>
              <a:t>Application de la physique de la matière</a:t>
            </a:r>
          </a:p>
          <a:p>
            <a:pPr marL="2114550" lvl="4" indent="-285750">
              <a:buFont typeface="Wingdings" charset="2"/>
              <a:buChar char="Ø"/>
            </a:pPr>
            <a:r>
              <a:rPr lang="fr-FR" dirty="0" smtClean="0"/>
              <a:t>Microscopie électronique (4,5h CM + 4h TP)</a:t>
            </a:r>
          </a:p>
          <a:p>
            <a:pPr marL="2114550" lvl="4" indent="-285750">
              <a:buFont typeface="Wingdings" charset="2"/>
              <a:buChar char="Ø"/>
            </a:pPr>
            <a:r>
              <a:rPr lang="fr-FR" dirty="0" smtClean="0"/>
              <a:t>Nucléaire et Société  (neutronique 4,5h CM + 2h TD </a:t>
            </a:r>
          </a:p>
          <a:p>
            <a:pPr lvl="4"/>
            <a:r>
              <a:rPr lang="fr-FR" dirty="0"/>
              <a:t> </a:t>
            </a:r>
            <a:r>
              <a:rPr lang="fr-FR" dirty="0" smtClean="0"/>
              <a:t>                                          + visite d’une centrale nucléaire </a:t>
            </a:r>
          </a:p>
          <a:p>
            <a:pPr lvl="4"/>
            <a:r>
              <a:rPr lang="fr-FR" dirty="0"/>
              <a:t> </a:t>
            </a:r>
            <a:r>
              <a:rPr lang="fr-FR" dirty="0" smtClean="0"/>
              <a:t>                                          + débat)</a:t>
            </a:r>
            <a:endParaRPr lang="fr-FR" dirty="0"/>
          </a:p>
        </p:txBody>
      </p:sp>
      <p:sp>
        <p:nvSpPr>
          <p:cNvPr id="15" name="Accolade fermante 14"/>
          <p:cNvSpPr/>
          <p:nvPr/>
        </p:nvSpPr>
        <p:spPr>
          <a:xfrm>
            <a:off x="7495611" y="3399271"/>
            <a:ext cx="225075" cy="562831"/>
          </a:xfrm>
          <a:prstGeom prst="rightBrace">
            <a:avLst>
              <a:gd name="adj1" fmla="val 13596"/>
              <a:gd name="adj2" fmla="val 52614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7859059" y="3219022"/>
            <a:ext cx="4249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Des </a:t>
            </a:r>
            <a:r>
              <a:rPr lang="fr-FR" b="1" dirty="0" smtClean="0"/>
              <a:t>cours formels et académiques</a:t>
            </a:r>
            <a:r>
              <a:rPr lang="fr-FR" dirty="0" smtClean="0"/>
              <a:t>, 1 examen terminal sur table (3h), 80% de l’UE </a:t>
            </a:r>
            <a:endParaRPr lang="fr-FR" dirty="0"/>
          </a:p>
        </p:txBody>
      </p:sp>
      <p:sp>
        <p:nvSpPr>
          <p:cNvPr id="14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18" name="Accolade fermante 17"/>
          <p:cNvSpPr/>
          <p:nvPr/>
        </p:nvSpPr>
        <p:spPr>
          <a:xfrm>
            <a:off x="7495611" y="4436309"/>
            <a:ext cx="273801" cy="1059453"/>
          </a:xfrm>
          <a:prstGeom prst="rightBrace">
            <a:avLst>
              <a:gd name="adj1" fmla="val 13596"/>
              <a:gd name="adj2" fmla="val 52614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7914341" y="4781369"/>
            <a:ext cx="413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Travail sur les applications</a:t>
            </a:r>
            <a:r>
              <a:rPr lang="fr-FR" dirty="0" smtClean="0"/>
              <a:t>, 20% de l’UE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4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0" y="195449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1423724" y="0"/>
            <a:ext cx="9344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Contexte </a:t>
            </a:r>
          </a:p>
          <a:p>
            <a:pPr algn="ctr"/>
            <a:r>
              <a:rPr lang="fr-FR" sz="3600" dirty="0" smtClean="0"/>
              <a:t> le Master PFA et l’UE  Physique de la Matière </a:t>
            </a:r>
            <a:endParaRPr lang="fr-FR" sz="360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sarah.porteboeuf@clermont.in2p3.fr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58780" y="1947830"/>
            <a:ext cx="9743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Master Physique Fondamentale et Applications 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fr-FR" dirty="0"/>
              <a:t>M2 avec parcours Univers et Particules (LPC) et </a:t>
            </a:r>
            <a:r>
              <a:rPr lang="fr-FR" dirty="0" err="1"/>
              <a:t>Nanophysique</a:t>
            </a:r>
            <a:r>
              <a:rPr lang="fr-FR" dirty="0"/>
              <a:t> </a:t>
            </a:r>
            <a:r>
              <a:rPr lang="fr-FR" dirty="0" smtClean="0"/>
              <a:t>(IP), </a:t>
            </a:r>
            <a:r>
              <a:rPr lang="fr-FR" dirty="0"/>
              <a:t>à vocation recherche  </a:t>
            </a:r>
            <a:endParaRPr lang="fr-FR" dirty="0" smtClean="0"/>
          </a:p>
          <a:p>
            <a:pPr marL="1200150" lvl="2" indent="-285750">
              <a:buFont typeface="Wingdings" charset="2"/>
              <a:buChar char="Ø"/>
            </a:pPr>
            <a:r>
              <a:rPr lang="fr-FR" dirty="0" smtClean="0"/>
              <a:t>M1 physique généraliste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58780" y="3066609"/>
            <a:ext cx="733963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M1 UE Physique de la Matière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fr-FR" dirty="0" smtClean="0"/>
              <a:t>Physique du Solide 16,5h CM + 16,5h TD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fr-FR" dirty="0" smtClean="0"/>
              <a:t>Physique Nucléaire 16,5h CM + 16,5h TD</a:t>
            </a:r>
          </a:p>
          <a:p>
            <a:pPr marL="1200150" lvl="2" indent="-285750">
              <a:buFont typeface="Wingdings" charset="2"/>
              <a:buChar char="Ø"/>
            </a:pPr>
            <a:endParaRPr lang="fr-FR" dirty="0" smtClean="0"/>
          </a:p>
          <a:p>
            <a:pPr marL="1200150" lvl="2" indent="-285750">
              <a:buFont typeface="Wingdings" charset="2"/>
              <a:buChar char="Ø"/>
            </a:pPr>
            <a:r>
              <a:rPr lang="fr-FR" dirty="0" smtClean="0"/>
              <a:t>Application de la physique de la matière</a:t>
            </a:r>
          </a:p>
          <a:p>
            <a:pPr marL="2114550" lvl="4" indent="-285750">
              <a:buFont typeface="Wingdings" charset="2"/>
              <a:buChar char="Ø"/>
            </a:pPr>
            <a:r>
              <a:rPr lang="fr-FR" dirty="0" smtClean="0"/>
              <a:t>Microscopie électronique (4,5h CM + 4h TP)</a:t>
            </a:r>
          </a:p>
          <a:p>
            <a:pPr marL="2114550" lvl="4" indent="-285750">
              <a:buFont typeface="Wingdings" charset="2"/>
              <a:buChar char="Ø"/>
            </a:pPr>
            <a:r>
              <a:rPr lang="fr-FR" dirty="0" smtClean="0"/>
              <a:t>Nucléaire et Société  (neutronique 4,5h CM + 2h TD </a:t>
            </a:r>
          </a:p>
          <a:p>
            <a:pPr lvl="4"/>
            <a:r>
              <a:rPr lang="fr-FR" dirty="0"/>
              <a:t> </a:t>
            </a:r>
            <a:r>
              <a:rPr lang="fr-FR" dirty="0" smtClean="0"/>
              <a:t>                                          + visite d’une centrale nucléaire </a:t>
            </a:r>
          </a:p>
          <a:p>
            <a:pPr lvl="4"/>
            <a:r>
              <a:rPr lang="fr-FR" dirty="0"/>
              <a:t> </a:t>
            </a:r>
            <a:r>
              <a:rPr lang="fr-FR" dirty="0" smtClean="0"/>
              <a:t>                                          + </a:t>
            </a:r>
            <a:r>
              <a:rPr lang="fr-FR" b="1" dirty="0" smtClean="0"/>
              <a:t>débat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5" name="Accolade fermante 14"/>
          <p:cNvSpPr/>
          <p:nvPr/>
        </p:nvSpPr>
        <p:spPr>
          <a:xfrm>
            <a:off x="7495611" y="3399271"/>
            <a:ext cx="225075" cy="562831"/>
          </a:xfrm>
          <a:prstGeom prst="rightBrace">
            <a:avLst>
              <a:gd name="adj1" fmla="val 13596"/>
              <a:gd name="adj2" fmla="val 52614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ccolade fermante 15"/>
          <p:cNvSpPr/>
          <p:nvPr/>
        </p:nvSpPr>
        <p:spPr>
          <a:xfrm>
            <a:off x="7495611" y="4436309"/>
            <a:ext cx="273801" cy="1059453"/>
          </a:xfrm>
          <a:prstGeom prst="rightBrace">
            <a:avLst>
              <a:gd name="adj1" fmla="val 13596"/>
              <a:gd name="adj2" fmla="val 52614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7914341" y="4781369"/>
            <a:ext cx="413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Travail sur les applications</a:t>
            </a:r>
            <a:r>
              <a:rPr lang="fr-FR" dirty="0" smtClean="0"/>
              <a:t>, 20% de l’UE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6011916" y="5889750"/>
            <a:ext cx="624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 débat s’inscrit dans le cadre d’un enseignement disciplinaire 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4" name="Connecteur en angle 3"/>
          <p:cNvCxnSpPr/>
          <p:nvPr/>
        </p:nvCxnSpPr>
        <p:spPr>
          <a:xfrm>
            <a:off x="4596884" y="5598138"/>
            <a:ext cx="1383076" cy="498485"/>
          </a:xfrm>
          <a:prstGeom prst="bentConnector3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859059" y="3219022"/>
            <a:ext cx="4249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Des </a:t>
            </a:r>
            <a:r>
              <a:rPr lang="fr-FR" b="1" dirty="0" smtClean="0"/>
              <a:t>cours formels et académiques</a:t>
            </a:r>
            <a:r>
              <a:rPr lang="fr-FR" dirty="0" smtClean="0"/>
              <a:t>, 1 examen terminal sur table (3h), 80% de l’UE </a:t>
            </a:r>
            <a:endParaRPr lang="fr-FR" dirty="0"/>
          </a:p>
        </p:txBody>
      </p:sp>
      <p:sp>
        <p:nvSpPr>
          <p:cNvPr id="2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fr-F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7249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0" y="195449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1423724" y="177802"/>
            <a:ext cx="9344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Déroulement du débat</a:t>
            </a:r>
          </a:p>
          <a:p>
            <a:pPr algn="ctr"/>
            <a:r>
              <a:rPr lang="fr-FR" sz="3600" dirty="0" smtClean="0"/>
              <a:t>(les règles du jeux)</a:t>
            </a:r>
            <a:endParaRPr lang="fr-FR" sz="3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84185" y="1468681"/>
            <a:ext cx="1042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 débat est formulé sous forme d’une </a:t>
            </a:r>
            <a:r>
              <a:rPr lang="fr-FR" b="1" dirty="0" smtClean="0"/>
              <a:t>problématique</a:t>
            </a:r>
            <a:r>
              <a:rPr lang="fr-FR" dirty="0" smtClean="0"/>
              <a:t>, une question, en lien avec le nucléaire et la société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79376" y="2012467"/>
            <a:ext cx="11625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Les </a:t>
            </a:r>
            <a:r>
              <a:rPr lang="fr-FR" b="1" dirty="0" smtClean="0"/>
              <a:t>étudiants</a:t>
            </a:r>
            <a:r>
              <a:rPr lang="fr-FR" dirty="0" smtClean="0"/>
              <a:t>, par groupe, </a:t>
            </a:r>
            <a:r>
              <a:rPr lang="fr-FR" b="1" dirty="0" smtClean="0"/>
              <a:t>représentent un intervenant/un point de vue</a:t>
            </a:r>
            <a:r>
              <a:rPr lang="fr-FR" dirty="0" smtClean="0"/>
              <a:t>, indépendamment de leur opinion personnel. </a:t>
            </a:r>
          </a:p>
          <a:p>
            <a:r>
              <a:rPr lang="fr-FR" dirty="0"/>
              <a:t> </a:t>
            </a:r>
            <a:r>
              <a:rPr lang="fr-FR" dirty="0" smtClean="0"/>
              <a:t>    C’est un jeux de rôle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693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0" y="195449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1423724" y="177802"/>
            <a:ext cx="9344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Déroulement du débat</a:t>
            </a:r>
          </a:p>
          <a:p>
            <a:pPr algn="ctr"/>
            <a:r>
              <a:rPr lang="fr-FR" sz="3600" dirty="0" smtClean="0"/>
              <a:t>(les règles du jeux)</a:t>
            </a:r>
            <a:endParaRPr lang="fr-FR" sz="3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84185" y="1468681"/>
            <a:ext cx="1042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 débat est formulé sous forme d’une </a:t>
            </a:r>
            <a:r>
              <a:rPr lang="fr-FR" b="1" dirty="0" smtClean="0"/>
              <a:t>problématique</a:t>
            </a:r>
            <a:r>
              <a:rPr lang="fr-FR" dirty="0" smtClean="0"/>
              <a:t>, une question, en lien avec le nucléaire et la société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79376" y="2012467"/>
            <a:ext cx="11625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Les </a:t>
            </a:r>
            <a:r>
              <a:rPr lang="fr-FR" b="1" dirty="0" smtClean="0"/>
              <a:t>étudiants</a:t>
            </a:r>
            <a:r>
              <a:rPr lang="fr-FR" dirty="0" smtClean="0"/>
              <a:t>, par groupe, </a:t>
            </a:r>
            <a:r>
              <a:rPr lang="fr-FR" b="1" dirty="0" smtClean="0"/>
              <a:t>représentent un intervenant/un point de vue</a:t>
            </a:r>
            <a:r>
              <a:rPr lang="fr-FR" dirty="0" smtClean="0"/>
              <a:t>, indépendamment de leur opinion personnel. </a:t>
            </a:r>
          </a:p>
          <a:p>
            <a:r>
              <a:rPr lang="fr-FR" dirty="0"/>
              <a:t> </a:t>
            </a:r>
            <a:r>
              <a:rPr lang="fr-FR" dirty="0" smtClean="0"/>
              <a:t>    C’est un jeux de rôle 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84185" y="2833252"/>
            <a:ext cx="10811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 débat commence par une </a:t>
            </a:r>
            <a:r>
              <a:rPr lang="fr-FR" b="1" dirty="0" smtClean="0"/>
              <a:t>introduction</a:t>
            </a:r>
            <a:r>
              <a:rPr lang="fr-FR" dirty="0" smtClean="0"/>
              <a:t> : chaque groupe a </a:t>
            </a:r>
            <a:r>
              <a:rPr lang="fr-FR" b="1" dirty="0" smtClean="0"/>
              <a:t>5 min</a:t>
            </a:r>
            <a:r>
              <a:rPr lang="fr-FR" dirty="0" smtClean="0"/>
              <a:t> pour présenter l’intervenant qu’il représente et donner un argument majeur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79376" y="3654037"/>
            <a:ext cx="1161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 </a:t>
            </a:r>
            <a:r>
              <a:rPr lang="fr-FR" b="1" dirty="0" smtClean="0"/>
              <a:t>débat</a:t>
            </a:r>
            <a:r>
              <a:rPr lang="fr-FR" dirty="0" smtClean="0"/>
              <a:t> est lancé puis modéré par les enseignants organisateurs (temps de parole, recadrage sur la science, orientation vers un point sous exploité </a:t>
            </a:r>
            <a:r>
              <a:rPr lang="mr-IN" dirty="0" smtClean="0"/>
              <a:t>…</a:t>
            </a:r>
            <a:r>
              <a:rPr lang="fr-FR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7358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0" y="195449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1423724" y="177802"/>
            <a:ext cx="9344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Déroulement du débat</a:t>
            </a:r>
          </a:p>
          <a:p>
            <a:pPr algn="ctr"/>
            <a:r>
              <a:rPr lang="fr-FR" sz="3600" dirty="0" smtClean="0"/>
              <a:t>(les règles du jeux)</a:t>
            </a:r>
            <a:endParaRPr lang="fr-FR" sz="3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84185" y="1468681"/>
            <a:ext cx="1042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 débat est formulé sous forme d’une </a:t>
            </a:r>
            <a:r>
              <a:rPr lang="fr-FR" b="1" dirty="0" smtClean="0"/>
              <a:t>problématique</a:t>
            </a:r>
            <a:r>
              <a:rPr lang="fr-FR" dirty="0" smtClean="0"/>
              <a:t>, une question, en lien avec le nucléaire et la société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79376" y="2012467"/>
            <a:ext cx="11625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Les </a:t>
            </a:r>
            <a:r>
              <a:rPr lang="fr-FR" b="1" dirty="0" smtClean="0"/>
              <a:t>étudiants</a:t>
            </a:r>
            <a:r>
              <a:rPr lang="fr-FR" dirty="0" smtClean="0"/>
              <a:t>, par groupe, </a:t>
            </a:r>
            <a:r>
              <a:rPr lang="fr-FR" b="1" dirty="0" smtClean="0"/>
              <a:t>représentent un intervenant/un point de vue</a:t>
            </a:r>
            <a:r>
              <a:rPr lang="fr-FR" dirty="0" smtClean="0"/>
              <a:t>, indépendamment de leur opinion personnel. </a:t>
            </a:r>
          </a:p>
          <a:p>
            <a:r>
              <a:rPr lang="fr-FR" dirty="0"/>
              <a:t> </a:t>
            </a:r>
            <a:r>
              <a:rPr lang="fr-FR" dirty="0" smtClean="0"/>
              <a:t>    C’est un jeux de rôle 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84185" y="2833252"/>
            <a:ext cx="10811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 débat commence par une </a:t>
            </a:r>
            <a:r>
              <a:rPr lang="fr-FR" b="1" dirty="0" smtClean="0"/>
              <a:t>introduction</a:t>
            </a:r>
            <a:r>
              <a:rPr lang="fr-FR" dirty="0" smtClean="0"/>
              <a:t> : chaque groupe a </a:t>
            </a:r>
            <a:r>
              <a:rPr lang="fr-FR" b="1" dirty="0" smtClean="0"/>
              <a:t>5 min</a:t>
            </a:r>
            <a:r>
              <a:rPr lang="fr-FR" dirty="0" smtClean="0"/>
              <a:t> pour présenter l’intervenant qu’il représente et donner un argument majeur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79376" y="3654037"/>
            <a:ext cx="1161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 </a:t>
            </a:r>
            <a:r>
              <a:rPr lang="fr-FR" b="1" dirty="0" smtClean="0"/>
              <a:t>débat</a:t>
            </a:r>
            <a:r>
              <a:rPr lang="fr-FR" dirty="0" smtClean="0"/>
              <a:t> est lancé puis modéré par les enseignants organisateurs (temps de parole, recadrage sur la science, orientation vers un point sous exploité </a:t>
            </a:r>
            <a:r>
              <a:rPr lang="mr-IN" dirty="0" smtClean="0"/>
              <a:t>…</a:t>
            </a:r>
            <a:r>
              <a:rPr lang="fr-FR" dirty="0" smtClean="0"/>
              <a:t>)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31431" y="4474822"/>
            <a:ext cx="9212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Les étudiants utilisent des </a:t>
            </a:r>
            <a:r>
              <a:rPr lang="fr-FR" b="1" dirty="0" smtClean="0"/>
              <a:t>supports</a:t>
            </a:r>
            <a:r>
              <a:rPr lang="fr-FR" dirty="0" smtClean="0"/>
              <a:t> pour la discussion (support en backup de la présentation)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31431" y="5018608"/>
            <a:ext cx="422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Les </a:t>
            </a:r>
            <a:r>
              <a:rPr lang="fr-FR" b="1" dirty="0" smtClean="0"/>
              <a:t>arguments</a:t>
            </a:r>
            <a:r>
              <a:rPr lang="fr-FR" dirty="0" smtClean="0"/>
              <a:t> ne sont que </a:t>
            </a:r>
            <a:r>
              <a:rPr lang="fr-FR" b="1" dirty="0" smtClean="0"/>
              <a:t>scientifiques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34336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0" y="195449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1423724" y="177802"/>
            <a:ext cx="9344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Déroulement du débat</a:t>
            </a:r>
          </a:p>
          <a:p>
            <a:pPr algn="ctr"/>
            <a:r>
              <a:rPr lang="fr-FR" sz="3600" dirty="0" smtClean="0"/>
              <a:t>(les règles du jeux)</a:t>
            </a:r>
            <a:endParaRPr lang="fr-FR" sz="3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84185" y="1468681"/>
            <a:ext cx="1042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 débat est formulé sous forme d’une </a:t>
            </a:r>
            <a:r>
              <a:rPr lang="fr-FR" b="1" dirty="0" smtClean="0"/>
              <a:t>problématique</a:t>
            </a:r>
            <a:r>
              <a:rPr lang="fr-FR" dirty="0" smtClean="0"/>
              <a:t>, une question, en lien avec le nucléaire et la société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79376" y="2012467"/>
            <a:ext cx="11625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Les </a:t>
            </a:r>
            <a:r>
              <a:rPr lang="fr-FR" b="1" dirty="0" smtClean="0"/>
              <a:t>étudiants</a:t>
            </a:r>
            <a:r>
              <a:rPr lang="fr-FR" dirty="0" smtClean="0"/>
              <a:t>, par groupe, </a:t>
            </a:r>
            <a:r>
              <a:rPr lang="fr-FR" b="1" dirty="0" smtClean="0"/>
              <a:t>représentent un intervenant/un point de vue</a:t>
            </a:r>
            <a:r>
              <a:rPr lang="fr-FR" dirty="0" smtClean="0"/>
              <a:t>, indépendamment de leur opinion personnel. </a:t>
            </a:r>
          </a:p>
          <a:p>
            <a:r>
              <a:rPr lang="fr-FR" dirty="0"/>
              <a:t> </a:t>
            </a:r>
            <a:r>
              <a:rPr lang="fr-FR" dirty="0" smtClean="0"/>
              <a:t>    C’est un jeux de rôle 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84185" y="2833252"/>
            <a:ext cx="10811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 débat commence par une </a:t>
            </a:r>
            <a:r>
              <a:rPr lang="fr-FR" b="1" dirty="0" smtClean="0"/>
              <a:t>introduction</a:t>
            </a:r>
            <a:r>
              <a:rPr lang="fr-FR" dirty="0" smtClean="0"/>
              <a:t> : chaque groupe a </a:t>
            </a:r>
            <a:r>
              <a:rPr lang="fr-FR" b="1" dirty="0" smtClean="0"/>
              <a:t>5 min</a:t>
            </a:r>
            <a:r>
              <a:rPr lang="fr-FR" dirty="0" smtClean="0"/>
              <a:t> pour présenter l’intervenant qu’il représente et donner un argument majeur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79376" y="3654037"/>
            <a:ext cx="1161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 </a:t>
            </a:r>
            <a:r>
              <a:rPr lang="fr-FR" b="1" dirty="0" smtClean="0"/>
              <a:t>débat</a:t>
            </a:r>
            <a:r>
              <a:rPr lang="fr-FR" dirty="0" smtClean="0"/>
              <a:t> est lancé puis modéré par les enseignants organisateurs (temps de parole, recadrage sur la science, orientation vers un point sous exploité </a:t>
            </a:r>
            <a:r>
              <a:rPr lang="mr-IN" dirty="0" smtClean="0"/>
              <a:t>…</a:t>
            </a:r>
            <a:r>
              <a:rPr lang="fr-FR" dirty="0" smtClean="0"/>
              <a:t>)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31431" y="4474822"/>
            <a:ext cx="9212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Les étudiants utilisent des </a:t>
            </a:r>
            <a:r>
              <a:rPr lang="fr-FR" b="1" dirty="0" smtClean="0"/>
              <a:t>supports</a:t>
            </a:r>
            <a:r>
              <a:rPr lang="fr-FR" dirty="0" smtClean="0"/>
              <a:t> pour la discussion (support en backup de la présentation)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31431" y="5562394"/>
            <a:ext cx="9253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Les enseignants du Master et les anciens (M2) sont </a:t>
            </a:r>
            <a:r>
              <a:rPr lang="fr-FR" b="1" dirty="0" smtClean="0"/>
              <a:t>invités</a:t>
            </a:r>
            <a:r>
              <a:rPr lang="fr-FR" dirty="0" smtClean="0"/>
              <a:t> au débat, ils peuvent intervenir   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31431" y="5018608"/>
            <a:ext cx="422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Les </a:t>
            </a:r>
            <a:r>
              <a:rPr lang="fr-FR" b="1" dirty="0" smtClean="0"/>
              <a:t>arguments</a:t>
            </a:r>
            <a:r>
              <a:rPr lang="fr-FR" dirty="0" smtClean="0"/>
              <a:t> ne sont que </a:t>
            </a:r>
            <a:r>
              <a:rPr lang="fr-FR" b="1" dirty="0" smtClean="0"/>
              <a:t>scientifiques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774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sarah.porteboeuf@clermont.in2p3.fr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0" y="195449"/>
            <a:ext cx="1237987" cy="770964"/>
          </a:xfrm>
          <a:prstGeom prst="rect">
            <a:avLst/>
          </a:prstGeom>
        </p:spPr>
      </p:pic>
      <p:pic>
        <p:nvPicPr>
          <p:cNvPr id="7" name="Image 6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ccolade fermante 14"/>
          <p:cNvSpPr/>
          <p:nvPr/>
        </p:nvSpPr>
        <p:spPr>
          <a:xfrm>
            <a:off x="8150524" y="1563029"/>
            <a:ext cx="460076" cy="1659810"/>
          </a:xfrm>
          <a:prstGeom prst="rightBrace">
            <a:avLst>
              <a:gd name="adj1" fmla="val 24828"/>
              <a:gd name="adj2" fmla="val 50000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8758246" y="1801057"/>
            <a:ext cx="3159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Travail collectif </a:t>
            </a:r>
          </a:p>
          <a:p>
            <a:pPr algn="ctr"/>
            <a:r>
              <a:rPr lang="fr-FR" dirty="0" smtClean="0"/>
              <a:t>Réalisé après 1 séance de CM</a:t>
            </a:r>
          </a:p>
          <a:p>
            <a:pPr algn="ctr"/>
            <a:r>
              <a:rPr lang="fr-FR" dirty="0" smtClean="0"/>
              <a:t>Mise en commun de leur travail individuel (en amont)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35946" y="1340562"/>
            <a:ext cx="7113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2250" indent="-222250">
              <a:buAutoNum type="arabicParenR"/>
            </a:pPr>
            <a:r>
              <a:rPr lang="fr-FR" sz="1600" u="sng" dirty="0" smtClean="0"/>
              <a:t>Sem. 1 Brainstorming thématique (Nucléaire et Société)</a:t>
            </a:r>
          </a:p>
          <a:p>
            <a:pPr marL="1200150" indent="314325">
              <a:buFont typeface="Arial" charset="0"/>
              <a:buChar char="•"/>
            </a:pPr>
            <a:r>
              <a:rPr lang="fr-FR" sz="1600" dirty="0" smtClean="0"/>
              <a:t>choix du thème si consensus évident ou à une séance ultérieure  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35946" y="1995652"/>
            <a:ext cx="1148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2) </a:t>
            </a:r>
            <a:r>
              <a:rPr lang="fr-FR" sz="1600" u="sng" dirty="0" smtClean="0"/>
              <a:t>Sem. 2 Brainstorming problématique</a:t>
            </a:r>
          </a:p>
          <a:p>
            <a:pPr marL="1514475" lvl="3" indent="-314325">
              <a:buFont typeface="Arial" charset="0"/>
              <a:buChar char="•"/>
            </a:pPr>
            <a:r>
              <a:rPr lang="fr-FR" sz="1600" dirty="0" smtClean="0"/>
              <a:t>choix de la problématique si </a:t>
            </a:r>
            <a:r>
              <a:rPr lang="fr-FR" sz="1600" dirty="0"/>
              <a:t>consensus évident </a:t>
            </a:r>
            <a:r>
              <a:rPr lang="fr-FR" sz="1600" dirty="0" smtClean="0"/>
              <a:t>ou </a:t>
            </a:r>
            <a:r>
              <a:rPr lang="fr-FR" sz="1600" dirty="0"/>
              <a:t>à une séance </a:t>
            </a:r>
            <a:r>
              <a:rPr lang="fr-FR" sz="1600" dirty="0" smtClean="0"/>
              <a:t>ultérieure</a:t>
            </a: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35946" y="2650742"/>
            <a:ext cx="115537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3) </a:t>
            </a:r>
            <a:r>
              <a:rPr lang="fr-FR" sz="1600" u="sng" dirty="0" smtClean="0"/>
              <a:t>Sem. 3 Identification des points de vue / intervenants potentiels </a:t>
            </a:r>
          </a:p>
          <a:p>
            <a:pPr marL="1514475" lvl="3" indent="-314325">
              <a:buFont typeface="Arial" charset="0"/>
              <a:buChar char="•"/>
            </a:pPr>
            <a:r>
              <a:rPr lang="fr-FR" sz="1600" dirty="0" smtClean="0"/>
              <a:t>répartition des étudiants dans les groupes </a:t>
            </a:r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1423724" y="221906"/>
            <a:ext cx="9344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Travail préparatoire au débat</a:t>
            </a:r>
          </a:p>
          <a:p>
            <a:pPr algn="ctr"/>
            <a:r>
              <a:rPr lang="fr-FR" sz="2000" dirty="0" smtClean="0"/>
              <a:t>(sur 11 semaines en 2018-2019) 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15298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2252</Words>
  <Application>Microsoft Office PowerPoint</Application>
  <PresentationFormat>Grand écran</PresentationFormat>
  <Paragraphs>295</Paragraphs>
  <Slides>26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Mangal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 BERGEAL</dc:creator>
  <cp:lastModifiedBy>Anne BERGEAL</cp:lastModifiedBy>
  <cp:revision>119</cp:revision>
  <dcterms:created xsi:type="dcterms:W3CDTF">2019-05-14T06:52:55Z</dcterms:created>
  <dcterms:modified xsi:type="dcterms:W3CDTF">2019-06-26T13:13:58Z</dcterms:modified>
</cp:coreProperties>
</file>