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C6CC"/>
    <a:srgbClr val="178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00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1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35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30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1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96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72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67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04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36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45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8EFEC-9815-49D9-B78A-0035D9981A9C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9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2539" y="1506072"/>
            <a:ext cx="69924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Journée PEPI</a:t>
            </a:r>
            <a:endParaRPr lang="fr-FR" sz="4000" b="1" dirty="0">
              <a:solidFill>
                <a:srgbClr val="3184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4000" b="1" dirty="0" smtClean="0"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Jeudi 27 juin 2019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3" y="186485"/>
            <a:ext cx="2469479" cy="1185116"/>
          </a:xfrm>
          <a:prstGeom prst="rect">
            <a:avLst/>
          </a:prstGeom>
        </p:spPr>
      </p:pic>
      <p:pic>
        <p:nvPicPr>
          <p:cNvPr id="6" name="Image 5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034" y="322896"/>
            <a:ext cx="1100072" cy="10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845599" y="6447118"/>
            <a:ext cx="699247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Amphithéâtre </a:t>
            </a:r>
            <a:r>
              <a:rPr lang="fr-FR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l’IADT, 51 bd François </a:t>
            </a:r>
            <a:r>
              <a:rPr lang="fr-FR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Mitterrand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33253" y="3117863"/>
            <a:ext cx="10303497" cy="1538883"/>
          </a:xfrm>
          <a:prstGeom prst="rect">
            <a:avLst/>
          </a:prstGeom>
          <a:noFill/>
          <a:ln w="47625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800" b="1" dirty="0" err="1"/>
              <a:t>Esc’agro</a:t>
            </a:r>
            <a:r>
              <a:rPr lang="fr-FR" sz="2800" b="1" dirty="0"/>
              <a:t> </a:t>
            </a:r>
            <a:r>
              <a:rPr lang="fr-FR" sz="2800" b="1" dirty="0" err="1"/>
              <a:t>game</a:t>
            </a:r>
            <a:r>
              <a:rPr lang="fr-FR" sz="2800" b="1" dirty="0"/>
              <a:t> </a:t>
            </a:r>
            <a:endParaRPr lang="fr-FR" sz="2800" b="1" dirty="0">
              <a:solidFill>
                <a:srgbClr val="178F96"/>
              </a:solidFill>
            </a:endParaRPr>
          </a:p>
          <a:p>
            <a:pPr>
              <a:spcBef>
                <a:spcPts val="600"/>
              </a:spcBef>
            </a:pPr>
            <a:endParaRPr lang="fr-FR" sz="2800" b="1" dirty="0" smtClean="0">
              <a:solidFill>
                <a:srgbClr val="178F96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178F96"/>
                </a:solidFill>
              </a:rPr>
              <a:t>Gaëlle </a:t>
            </a:r>
            <a:r>
              <a:rPr lang="en-US" sz="2800" b="1" dirty="0" err="1">
                <a:solidFill>
                  <a:srgbClr val="178F96"/>
                </a:solidFill>
              </a:rPr>
              <a:t>Marliac</a:t>
            </a:r>
            <a:r>
              <a:rPr lang="en-US" sz="2800" b="1" dirty="0">
                <a:solidFill>
                  <a:srgbClr val="178F96"/>
                </a:solidFill>
              </a:rPr>
              <a:t>, Eve </a:t>
            </a:r>
            <a:r>
              <a:rPr lang="en-US" sz="2800" b="1" dirty="0" err="1">
                <a:solidFill>
                  <a:srgbClr val="178F96"/>
                </a:solidFill>
              </a:rPr>
              <a:t>Balard</a:t>
            </a:r>
            <a:r>
              <a:rPr lang="en-US" sz="2800" b="1" dirty="0">
                <a:solidFill>
                  <a:srgbClr val="178F96"/>
                </a:solidFill>
              </a:rPr>
              <a:t>, Viviane </a:t>
            </a:r>
            <a:r>
              <a:rPr lang="en-US" sz="2800" b="1" dirty="0" err="1">
                <a:solidFill>
                  <a:srgbClr val="178F96"/>
                </a:solidFill>
              </a:rPr>
              <a:t>Labbay</a:t>
            </a:r>
            <a:r>
              <a:rPr lang="en-US" sz="2800" b="1" dirty="0">
                <a:solidFill>
                  <a:srgbClr val="178F96"/>
                </a:solidFill>
              </a:rPr>
              <a:t>, Benjamin Nowak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" t="3796" r="2469"/>
          <a:stretch/>
        </p:blipFill>
        <p:spPr>
          <a:xfrm>
            <a:off x="10524565" y="161364"/>
            <a:ext cx="1219200" cy="16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3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95449"/>
            <a:ext cx="1237987" cy="770964"/>
          </a:xfrm>
          <a:prstGeom prst="rect">
            <a:avLst/>
          </a:prstGeom>
        </p:spPr>
      </p:pic>
      <p:pic>
        <p:nvPicPr>
          <p:cNvPr id="5" name="Image 4" descr="C:\Users\annberge\Documents\Images, pictogrammes\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46" y="123731"/>
            <a:ext cx="902490" cy="84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28" b="7806"/>
          <a:stretch/>
        </p:blipFill>
        <p:spPr>
          <a:xfrm rot="16200000">
            <a:off x="552077" y="1465056"/>
            <a:ext cx="2772963" cy="325232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233645" y="3151899"/>
            <a:ext cx="4953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2 Objectifs pédagogiques 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marL="714375" lvl="2" indent="-285750" defTabSz="714375">
              <a:buFont typeface="Wingdings" panose="05000000000000000000" pitchFamily="2" charset="2"/>
              <a:buChar char="ü"/>
            </a:pPr>
            <a:r>
              <a:rPr lang="fr-FR" dirty="0"/>
              <a:t>R</a:t>
            </a:r>
            <a:r>
              <a:rPr lang="fr-FR" dirty="0" smtClean="0"/>
              <a:t>éactiver les acquis d’apprentissage</a:t>
            </a:r>
          </a:p>
          <a:p>
            <a:pPr marL="714375" lvl="2" indent="-285750">
              <a:buFont typeface="Wingdings" panose="05000000000000000000" pitchFamily="2" charset="2"/>
              <a:buChar char="ü"/>
            </a:pPr>
            <a:r>
              <a:rPr lang="fr-FR" dirty="0" smtClean="0"/>
              <a:t>Impulser une dynamique de groupe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59132" y="1677520"/>
            <a:ext cx="2274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60 min pour trouver la solution finale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10228" y="6418972"/>
            <a:ext cx="1171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6 énigmes 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778337" y="4562738"/>
            <a:ext cx="4000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fr-FR" b="1" baseline="30000" dirty="0" smtClean="0">
                <a:solidFill>
                  <a:schemeClr val="accent1">
                    <a:lumMod val="75000"/>
                  </a:schemeClr>
                </a:solidFill>
              </a:rPr>
              <a:t>ème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année du cursus Ingénieur </a:t>
            </a:r>
          </a:p>
          <a:p>
            <a:pPr marL="534988" indent="-285750">
              <a:buFont typeface="Wingdings" panose="05000000000000000000" pitchFamily="2" charset="2"/>
              <a:buChar char="ü"/>
            </a:pPr>
            <a:r>
              <a:rPr lang="fr-FR" dirty="0" smtClean="0"/>
              <a:t>Option Calice</a:t>
            </a:r>
          </a:p>
          <a:p>
            <a:pPr marL="534988" indent="-285750">
              <a:buFont typeface="Wingdings" panose="05000000000000000000" pitchFamily="2" charset="2"/>
              <a:buChar char="ü"/>
            </a:pPr>
            <a:r>
              <a:rPr lang="fr-FR" dirty="0" smtClean="0"/>
              <a:t>12 apprenants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044977" y="4451727"/>
            <a:ext cx="197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9 étapes de conception 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Un Esc’agro game c’est du temps… </a:t>
            </a:r>
            <a:endParaRPr lang="fr-FR" sz="2800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61" y="2327643"/>
            <a:ext cx="3398076" cy="409132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521270" y="5638288"/>
            <a:ext cx="4000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5 personnes impliquées</a:t>
            </a:r>
          </a:p>
          <a:p>
            <a:pPr marL="534988" indent="-285750">
              <a:buFont typeface="Wingdings" panose="05000000000000000000" pitchFamily="2" charset="2"/>
              <a:buChar char="ü"/>
            </a:pPr>
            <a:r>
              <a:rPr lang="fr-FR" dirty="0" smtClean="0"/>
              <a:t>3 enseignants concepteurs</a:t>
            </a:r>
          </a:p>
          <a:p>
            <a:pPr marL="534988" indent="-285750">
              <a:buFont typeface="Wingdings" panose="05000000000000000000" pitchFamily="2" charset="2"/>
              <a:buChar char="ü"/>
            </a:pPr>
            <a:r>
              <a:rPr lang="fr-FR" dirty="0" smtClean="0"/>
              <a:t>1 enseignant observateur</a:t>
            </a:r>
          </a:p>
          <a:p>
            <a:pPr marL="534988" indent="-285750">
              <a:buFont typeface="Wingdings" panose="05000000000000000000" pitchFamily="2" charset="2"/>
              <a:buChar char="ü"/>
            </a:pPr>
            <a:r>
              <a:rPr lang="fr-FR" dirty="0" smtClean="0"/>
              <a:t>1 ingénieure pédagogique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41749" y="477191"/>
            <a:ext cx="1179576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/>
              <a:t>La plaine </a:t>
            </a:r>
            <a:r>
              <a:rPr lang="fr-FR" i="1" dirty="0"/>
              <a:t>de Limagne est ravagée par une cause inconnue. </a:t>
            </a:r>
            <a:r>
              <a:rPr lang="fr-FR" i="1" dirty="0" smtClean="0"/>
              <a:t>[…]. Le </a:t>
            </a:r>
            <a:r>
              <a:rPr lang="fr-FR" i="1" dirty="0"/>
              <a:t>célèbre </a:t>
            </a:r>
            <a:r>
              <a:rPr lang="fr-FR" i="1" dirty="0" smtClean="0"/>
              <a:t>Professeur Maïs travaillait </a:t>
            </a:r>
            <a:r>
              <a:rPr lang="fr-FR" i="1" dirty="0"/>
              <a:t>sur l’élaboration d’une solution </a:t>
            </a:r>
            <a:r>
              <a:rPr lang="fr-FR" i="1" dirty="0" smtClean="0"/>
              <a:t>mais </a:t>
            </a:r>
            <a:r>
              <a:rPr lang="fr-FR" i="1" dirty="0"/>
              <a:t>il a mystérieusement disparu. Nul ne sait ce qu’il est devenu. Il a laissé derrière lui un tas d’indices qui peut conduire les plus brillants cerveaux scientifiques au diagnostic et à la solution. Dans une heure, a lieu l’Assemblée Générale de la coopérative. Les coopérateurs sont furieux, il faut trouver une solution avant le début de la réunion.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85138" y="2664390"/>
            <a:ext cx="505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fr-FR" b="1" baseline="30000" dirty="0" smtClean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jour de la rentrée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3650" y="1651011"/>
            <a:ext cx="3378358" cy="2880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08" y="1633844"/>
            <a:ext cx="2395143" cy="51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9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4" grpId="0"/>
      <p:bldP spid="16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11700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Des rôles et des postures qui changent…</a:t>
            </a:r>
            <a:endParaRPr lang="fr-FR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537910" y="596252"/>
            <a:ext cx="48851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Les étudiants décident: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D’être acteur, d’être actif…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De se prendre au jeu…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De s’organiser, de coopérer …  ou pas…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Déstabilisation : Pas </a:t>
            </a:r>
            <a:r>
              <a:rPr lang="fr-FR" dirty="0"/>
              <a:t>de rôle prédéfini par l’équipe </a:t>
            </a:r>
            <a:r>
              <a:rPr lang="fr-FR" dirty="0" smtClean="0"/>
              <a:t>pédagogique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92828" y="614422"/>
            <a:ext cx="51535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Les enseignants sont devenus…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Concepteurs d’énigmes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Facilitateurs </a:t>
            </a:r>
            <a:r>
              <a:rPr lang="fr-FR" dirty="0"/>
              <a:t>dans l’Esc’agro game: au cours du jeu et lors du débriefing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Observateurs de la dynamique de groupe </a:t>
            </a:r>
          </a:p>
          <a:p>
            <a:r>
              <a:rPr lang="fr-FR" dirty="0" smtClean="0"/>
              <a:t>Ils ont du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Collaborer et coopérer pour la conception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Ne pas intervenir pour donner les réponses…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8543" y="3383281"/>
            <a:ext cx="3323080" cy="17993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604" y="4576607"/>
            <a:ext cx="3808778" cy="20726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910" y="3507288"/>
            <a:ext cx="2513034" cy="335071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124" y="3891728"/>
            <a:ext cx="3514746" cy="191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2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230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 débriefing : pour que le jeu devienne sérieux ! </a:t>
            </a:r>
            <a:endParaRPr lang="fr-FR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26004" y="2626700"/>
            <a:ext cx="3619045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Evaluation à chaud des  </a:t>
            </a:r>
            <a:r>
              <a:rPr lang="fr-FR" dirty="0"/>
              <a:t>étudiants Ressenti </a:t>
            </a:r>
          </a:p>
          <a:p>
            <a:pPr algn="ctr"/>
            <a:r>
              <a:rPr lang="fr-FR" dirty="0"/>
              <a:t>E</a:t>
            </a:r>
            <a:r>
              <a:rPr lang="fr-FR" dirty="0" smtClean="0"/>
              <a:t>changes en groupe avec les enseignants et l’observateur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47630" t="45398" r="16039" b="24749"/>
          <a:stretch/>
        </p:blipFill>
        <p:spPr>
          <a:xfrm>
            <a:off x="2803206" y="1204961"/>
            <a:ext cx="5669651" cy="141361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691640" y="5429250"/>
            <a:ext cx="3463290" cy="697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188720" y="4789592"/>
            <a:ext cx="793242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Retour à chaud de l’enseignant observateur sur la dynamique du groupe,</a:t>
            </a:r>
          </a:p>
          <a:p>
            <a:pPr algn="ctr"/>
            <a:r>
              <a:rPr lang="fr-FR" dirty="0" smtClean="0"/>
              <a:t> les rôles et la coopération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00050" y="5585044"/>
            <a:ext cx="1126998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Ressenti, analyse, synthèse et positionnement par </a:t>
            </a:r>
            <a:r>
              <a:rPr lang="fr-FR" dirty="0"/>
              <a:t>les enseignants </a:t>
            </a:r>
            <a:r>
              <a:rPr lang="fr-FR" dirty="0" smtClean="0"/>
              <a:t>facilitateurs:</a:t>
            </a:r>
          </a:p>
          <a:p>
            <a:pPr algn="ctr"/>
            <a:r>
              <a:rPr lang="fr-FR" dirty="0" smtClean="0"/>
              <a:t> explicitation des énigmes, impulsion du travail de groupe, </a:t>
            </a:r>
          </a:p>
          <a:p>
            <a:pPr algn="ctr"/>
            <a:r>
              <a:rPr lang="fr-FR" dirty="0"/>
              <a:t>e</a:t>
            </a:r>
            <a:r>
              <a:rPr lang="fr-FR" dirty="0" smtClean="0"/>
              <a:t>t lien avec les objectifs pédagogiques de la suite du cursus : l’option Calice.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153855" y="1144820"/>
            <a:ext cx="21808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AC </a:t>
            </a:r>
            <a:r>
              <a:rPr lang="fr-FR" sz="1400" i="1" dirty="0" err="1" smtClean="0"/>
              <a:t>Grolleau</a:t>
            </a:r>
            <a:r>
              <a:rPr lang="fr-FR" sz="1400" i="1" dirty="0" smtClean="0"/>
              <a:t> et C </a:t>
            </a:r>
            <a:r>
              <a:rPr lang="fr-FR" sz="1400" i="1" dirty="0" err="1" smtClean="0"/>
              <a:t>Grousson</a:t>
            </a:r>
            <a:endParaRPr lang="fr-FR" sz="14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259240" y="2618575"/>
            <a:ext cx="2038690" cy="17543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Questionnaire écrit </a:t>
            </a:r>
          </a:p>
          <a:p>
            <a:pPr algn="ctr"/>
            <a:r>
              <a:rPr lang="fr-FR" dirty="0" smtClean="0"/>
              <a:t>Analyse de l’expérience, difficultés rencontrées, des points forts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244256" y="2629007"/>
            <a:ext cx="2237053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Objectifs et programme de l’option Calice 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412119" y="2678716"/>
            <a:ext cx="1717947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Identification</a:t>
            </a:r>
          </a:p>
          <a:p>
            <a:pPr algn="ctr"/>
            <a:r>
              <a:rPr lang="fr-FR" dirty="0" smtClean="0"/>
              <a:t> des acquis remobilisés</a:t>
            </a:r>
          </a:p>
          <a:p>
            <a:r>
              <a:rPr lang="fr-FR" dirty="0" smtClean="0"/>
              <a:t> </a:t>
            </a:r>
          </a:p>
        </p:txBody>
      </p:sp>
      <p:sp>
        <p:nvSpPr>
          <p:cNvPr id="14" name="Flèche courbée vers le haut 13"/>
          <p:cNvSpPr/>
          <p:nvPr/>
        </p:nvSpPr>
        <p:spPr>
          <a:xfrm rot="1211750">
            <a:off x="2915241" y="4197674"/>
            <a:ext cx="1341843" cy="25146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Flèche courbée vers le haut 14"/>
          <p:cNvSpPr/>
          <p:nvPr/>
        </p:nvSpPr>
        <p:spPr>
          <a:xfrm rot="20195782">
            <a:off x="5741198" y="4247171"/>
            <a:ext cx="1341843" cy="25146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Flèche courbée vers le haut 15"/>
          <p:cNvSpPr/>
          <p:nvPr/>
        </p:nvSpPr>
        <p:spPr>
          <a:xfrm rot="20671596">
            <a:off x="7871383" y="3868917"/>
            <a:ext cx="1447264" cy="3166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7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19907" y="32331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Les objectifs ont-ils étaient atteints ? </a:t>
            </a:r>
            <a:endParaRPr lang="fr-FR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525492" y="2177173"/>
            <a:ext cx="1822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Partielle pour chaque individus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3126" y="5536231"/>
            <a:ext cx="9563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Bonus : </a:t>
            </a:r>
          </a:p>
          <a:p>
            <a:r>
              <a:rPr lang="fr-FR" b="1" dirty="0" smtClean="0"/>
              <a:t>Coopération et collaboration au sein de l’équipe conceptrice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901" y="863576"/>
            <a:ext cx="1322866" cy="12964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488" y="909042"/>
            <a:ext cx="2064159" cy="1147267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5367647" y="1262248"/>
            <a:ext cx="4478602" cy="499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9885606" y="2177173"/>
            <a:ext cx="2183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C</a:t>
            </a:r>
            <a:r>
              <a:rPr lang="fr-FR" dirty="0" smtClean="0"/>
              <a:t>omplète à l’échelle du groupe 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83127" y="2209959"/>
            <a:ext cx="3602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Réactiver les acquis d’apprentissage</a:t>
            </a:r>
            <a:endParaRPr lang="fr-FR" b="1" dirty="0"/>
          </a:p>
        </p:txBody>
      </p:sp>
      <p:sp>
        <p:nvSpPr>
          <p:cNvPr id="12" name="Rectangle 11"/>
          <p:cNvSpPr/>
          <p:nvPr/>
        </p:nvSpPr>
        <p:spPr>
          <a:xfrm>
            <a:off x="99157" y="4041537"/>
            <a:ext cx="3586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fr-FR" b="1" dirty="0" smtClean="0"/>
              <a:t>Impulser une dynamique de groupe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483928" y="4132929"/>
            <a:ext cx="281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Pas d’évaluation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003" y="5599038"/>
            <a:ext cx="1086658" cy="107471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283276" y="2767004"/>
            <a:ext cx="8969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Pistes d’amélioration 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Pour la solution finale : nécessité d’expliquer par les apprenants chaque énigme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Lors du débriefing : décrire précisément chaque énigme et/ou fournir la trame des énigmes pour travail individuel 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283276" y="4474129"/>
            <a:ext cx="8969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Pistes d’amélioration 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Temps réflexif sur le rôle qu’ils ont joué dans le déroulement du jeu et identifier les rôles importants dans une dynamique de groupe</a:t>
            </a:r>
            <a:r>
              <a:rPr lang="fr-FR" dirty="0"/>
              <a:t> </a:t>
            </a:r>
            <a:r>
              <a:rPr lang="fr-FR" dirty="0" smtClean="0"/>
              <a:t>et le remobiliser au cours de l’année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83127" y="2136738"/>
            <a:ext cx="11985935" cy="17596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83126" y="3975643"/>
            <a:ext cx="11985935" cy="14218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courbée vers la droite 18"/>
          <p:cNvSpPr/>
          <p:nvPr/>
        </p:nvSpPr>
        <p:spPr>
          <a:xfrm>
            <a:off x="1318161" y="2875720"/>
            <a:ext cx="748145" cy="781880"/>
          </a:xfrm>
          <a:prstGeom prst="curvedRightArrow">
            <a:avLst>
              <a:gd name="adj1" fmla="val 18549"/>
              <a:gd name="adj2" fmla="val 484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Flèche courbée vers la droite 19"/>
          <p:cNvSpPr/>
          <p:nvPr/>
        </p:nvSpPr>
        <p:spPr>
          <a:xfrm>
            <a:off x="1318161" y="4515575"/>
            <a:ext cx="748145" cy="781880"/>
          </a:xfrm>
          <a:prstGeom prst="curvedRightArrow">
            <a:avLst>
              <a:gd name="adj1" fmla="val 18549"/>
              <a:gd name="adj2" fmla="val 484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3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3" grpId="0"/>
      <p:bldP spid="15" grpId="0"/>
      <p:bldP spid="16" grpId="0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470</Words>
  <Application>Microsoft Office PowerPoint</Application>
  <PresentationFormat>Grand écran</PresentationFormat>
  <Paragraphs>64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 BERGEAL</dc:creator>
  <cp:lastModifiedBy>Anne BERGEAL</cp:lastModifiedBy>
  <cp:revision>14</cp:revision>
  <dcterms:created xsi:type="dcterms:W3CDTF">2019-05-14T06:52:55Z</dcterms:created>
  <dcterms:modified xsi:type="dcterms:W3CDTF">2019-06-26T13:10:36Z</dcterms:modified>
</cp:coreProperties>
</file>