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7" r:id="rId8"/>
    <p:sldId id="262" r:id="rId9"/>
    <p:sldId id="263" r:id="rId10"/>
    <p:sldId id="26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C6CC"/>
    <a:srgbClr val="178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2947"/>
  </p:normalViewPr>
  <p:slideViewPr>
    <p:cSldViewPr snapToGrid="0">
      <p:cViewPr varScale="1">
        <p:scale>
          <a:sx n="59" d="100"/>
          <a:sy n="59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00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1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35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30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1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96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72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67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04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36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EFEC-9815-49D9-B78A-0035D9981A9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45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8EFEC-9815-49D9-B78A-0035D9981A9C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439EA-A7A0-4BF9-A1D5-663AC435F5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9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vCpKC0BL8ha2SnlPwA1gw)" TargetMode="External"/><Relationship Id="rId2" Type="http://schemas.openxmlformats.org/officeDocument/2006/relationships/hyperlink" Target="mailto:lionel.roche@uca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www.youtube.com/channel/UCD76uhJ1lvhlLNGetkPGTWg/featured?view_as=subscriber)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2539" y="1506072"/>
            <a:ext cx="69924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000" b="1" dirty="0" smtClean="0">
                <a:solidFill>
                  <a:srgbClr val="E3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Journée PEPI</a:t>
            </a:r>
            <a:endParaRPr lang="fr-FR" sz="4000" b="1" dirty="0">
              <a:solidFill>
                <a:srgbClr val="31849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4000" b="1" dirty="0" smtClean="0">
                <a:solidFill>
                  <a:srgbClr val="3184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Jeudi 27 juin 2019</a:t>
            </a:r>
            <a:endParaRPr lang="fr-FR" sz="40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3" y="186485"/>
            <a:ext cx="2469479" cy="1185116"/>
          </a:xfrm>
          <a:prstGeom prst="rect">
            <a:avLst/>
          </a:prstGeom>
        </p:spPr>
      </p:pic>
      <p:pic>
        <p:nvPicPr>
          <p:cNvPr id="6" name="Image 5" descr="C:\Users\annberge\Documents\Images, pictogrammes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010" y="186485"/>
            <a:ext cx="1100072" cy="10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845599" y="6447118"/>
            <a:ext cx="699247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E36C0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Amphithéâtre </a:t>
            </a:r>
            <a:r>
              <a:rPr lang="fr-FR" dirty="0">
                <a:solidFill>
                  <a:srgbClr val="E36C0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l’IADT, 51 bd François </a:t>
            </a:r>
            <a:r>
              <a:rPr lang="fr-FR" dirty="0" smtClean="0">
                <a:solidFill>
                  <a:srgbClr val="E36C0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Mitterrand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33253" y="3117863"/>
            <a:ext cx="10303497" cy="2616101"/>
          </a:xfrm>
          <a:prstGeom prst="rect">
            <a:avLst/>
          </a:prstGeom>
          <a:noFill/>
          <a:ln w="47625" cmpd="sng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800" b="1" dirty="0" smtClean="0">
                <a:solidFill>
                  <a:srgbClr val="5FC6CC"/>
                </a:solidFill>
              </a:rPr>
              <a:t>L’usage </a:t>
            </a:r>
            <a:r>
              <a:rPr lang="fr-FR" sz="2800" b="1" dirty="0">
                <a:solidFill>
                  <a:srgbClr val="5FC6CC"/>
                </a:solidFill>
              </a:rPr>
              <a:t>de la vidéo à 360° pour former des intervenants en milieu </a:t>
            </a:r>
            <a:r>
              <a:rPr lang="fr-FR" sz="2800" b="1" dirty="0" smtClean="0">
                <a:solidFill>
                  <a:srgbClr val="5FC6CC"/>
                </a:solidFill>
              </a:rPr>
              <a:t>sportif</a:t>
            </a:r>
            <a:endParaRPr lang="fr-FR" sz="2800" b="1" dirty="0"/>
          </a:p>
          <a:p>
            <a:pPr>
              <a:spcBef>
                <a:spcPts val="600"/>
              </a:spcBef>
            </a:pPr>
            <a:endParaRPr lang="fr-FR" sz="2800" b="1" dirty="0" smtClean="0">
              <a:solidFill>
                <a:srgbClr val="178F96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fr-FR" sz="2000" b="1" dirty="0" smtClean="0">
                <a:solidFill>
                  <a:schemeClr val="accent2"/>
                </a:solidFill>
              </a:rPr>
              <a:t>Lionel Roche,</a:t>
            </a:r>
          </a:p>
          <a:p>
            <a:pPr algn="ctr">
              <a:spcBef>
                <a:spcPts val="600"/>
              </a:spcBef>
            </a:pPr>
            <a:r>
              <a:rPr lang="fr-FR" sz="2000" b="1" dirty="0" smtClean="0">
                <a:solidFill>
                  <a:schemeClr val="accent2"/>
                </a:solidFill>
              </a:rPr>
              <a:t>Professeur d’EPS, Docteur en STAPS</a:t>
            </a:r>
          </a:p>
          <a:p>
            <a:pPr algn="ctr">
              <a:spcBef>
                <a:spcPts val="600"/>
              </a:spcBef>
            </a:pPr>
            <a:r>
              <a:rPr lang="fr-FR" sz="2000" b="1" dirty="0" smtClean="0">
                <a:solidFill>
                  <a:schemeClr val="accent2"/>
                </a:solidFill>
              </a:rPr>
              <a:t>UFR STAPS, Laboratoire ACTÉ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96555" y="244071"/>
            <a:ext cx="1250901" cy="9238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Logo établissement autre que UCA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466616" y="548210"/>
            <a:ext cx="329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+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887836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9215" y="1933100"/>
            <a:ext cx="10972800" cy="1143000"/>
          </a:xfrm>
        </p:spPr>
        <p:txBody>
          <a:bodyPr/>
          <a:lstStyle/>
          <a:p>
            <a:pPr algn="ctr"/>
            <a:r>
              <a:rPr lang="fr-FR" b="1" dirty="0" smtClean="0"/>
              <a:t>Merci pour votre attention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3525011"/>
            <a:ext cx="11151029" cy="26011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dirty="0"/>
              <a:t>Contact : </a:t>
            </a:r>
            <a:r>
              <a:rPr lang="fr-FR" dirty="0" smtClean="0">
                <a:hlinkClick r:id="rId2"/>
              </a:rPr>
              <a:t>lionel.roche@uca.fr</a:t>
            </a: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Porteur du projet </a:t>
            </a:r>
            <a:r>
              <a:rPr lang="fr-FR" i="1" dirty="0" smtClean="0"/>
              <a:t>Form@tion360</a:t>
            </a:r>
            <a:r>
              <a:rPr lang="fr-FR" dirty="0" smtClean="0"/>
              <a:t> </a:t>
            </a: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Chaînes </a:t>
            </a:r>
            <a:r>
              <a:rPr lang="fr-FR" dirty="0" err="1" smtClean="0"/>
              <a:t>Youtube</a:t>
            </a:r>
            <a:r>
              <a:rPr lang="fr-FR" dirty="0" smtClean="0"/>
              <a:t> : </a:t>
            </a:r>
          </a:p>
          <a:p>
            <a:pPr marL="685783" indent="-685783" algn="ctr">
              <a:buAutoNum type="arabicParenR"/>
            </a:pPr>
            <a:r>
              <a:rPr lang="fr-FR" b="1" i="1" dirty="0" smtClean="0"/>
              <a:t>Observation </a:t>
            </a:r>
            <a:r>
              <a:rPr lang="fr-FR" b="1" i="1" dirty="0"/>
              <a:t>et Régul@ction </a:t>
            </a:r>
            <a:endParaRPr lang="fr-FR" b="1" i="1" dirty="0" smtClean="0"/>
          </a:p>
          <a:p>
            <a:pPr marL="0" indent="0" algn="ctr">
              <a:buNone/>
            </a:pPr>
            <a:r>
              <a:rPr lang="fr-FR" dirty="0" smtClean="0"/>
              <a:t>(</a:t>
            </a:r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www.youtube.com/channel/UC4vCpKC0BL8ha2SnlPwA1gw)</a:t>
            </a:r>
            <a:endParaRPr lang="fr-FR" dirty="0"/>
          </a:p>
          <a:p>
            <a:pPr marL="0" indent="0" algn="ctr">
              <a:buNone/>
            </a:pPr>
            <a:r>
              <a:rPr lang="fr-FR" b="1" i="1" dirty="0" smtClean="0"/>
              <a:t>2) Form@tion360 (</a:t>
            </a:r>
            <a:r>
              <a:rPr lang="fr-FR" dirty="0" smtClean="0">
                <a:hlinkClick r:id="rId4"/>
              </a:rPr>
              <a:t>https</a:t>
            </a:r>
            <a:r>
              <a:rPr lang="fr-FR" dirty="0">
                <a:hlinkClick r:id="rId4"/>
              </a:rPr>
              <a:t>://</a:t>
            </a:r>
            <a:r>
              <a:rPr lang="fr-FR" dirty="0" smtClean="0">
                <a:hlinkClick r:id="rId4"/>
              </a:rPr>
              <a:t>www.youtube.com/channel/UCD76uhJ1lvhlLNGetkPGTWg/featured?view_as=subscriber)</a:t>
            </a:r>
            <a:endParaRPr lang="fr-FR" dirty="0" smtClean="0"/>
          </a:p>
          <a:p>
            <a:pPr marL="685783" indent="-685783" algn="ctr">
              <a:buAutoNum type="arabicParenR"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6" name="Image 5" descr="C:\Users\annberge\Documents\Images, pictogrammes\logo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946" y="123731"/>
            <a:ext cx="902490" cy="842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83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71929"/>
            <a:ext cx="10515600" cy="4351338"/>
          </a:xfrm>
        </p:spPr>
        <p:txBody>
          <a:bodyPr/>
          <a:lstStyle/>
          <a:p>
            <a:r>
              <a:rPr lang="fr-FR" dirty="0" smtClean="0"/>
              <a:t>Projet LIA  : </a:t>
            </a:r>
            <a:r>
              <a:rPr lang="fr-FR" i="1" dirty="0" smtClean="0"/>
              <a:t>Form@tion360</a:t>
            </a:r>
          </a:p>
          <a:p>
            <a:r>
              <a:rPr lang="fr-FR" dirty="0" smtClean="0"/>
              <a:t>Septembre 2018/septembre 2020</a:t>
            </a:r>
          </a:p>
          <a:p>
            <a:r>
              <a:rPr lang="fr-FR" dirty="0" smtClean="0"/>
              <a:t>Formation d’intervenants en milieu sportif : futur enseignants d’EPS, entraîneurs, arbitres</a:t>
            </a:r>
          </a:p>
          <a:p>
            <a:r>
              <a:rPr lang="fr-FR" dirty="0" smtClean="0"/>
              <a:t>Equipe de 4 enseignants, un étudiants-stagiaire</a:t>
            </a:r>
          </a:p>
          <a:p>
            <a:r>
              <a:rPr lang="fr-FR" dirty="0" smtClean="0"/>
              <a:t>Conception de trois environnements numériques de formation</a:t>
            </a:r>
          </a:p>
          <a:p>
            <a:r>
              <a:rPr lang="fr-FR" dirty="0" smtClean="0"/>
              <a:t>Dispositifs hybrides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5" name="Image 4" descr="C:\Users\annberge\Documents\Images, pictogrammes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946" y="123731"/>
            <a:ext cx="902490" cy="8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38200" y="966413"/>
            <a:ext cx="10515600" cy="724275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Présentation du projet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7779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7192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Exigence accrue de professionnalisation des enseignants d’EPS (fiche RNCP; conférence OCDE, « Enseigner, un métier qui s’apprend ! », 2013 ; référentiel de compétences professionnelles, 2013) </a:t>
            </a:r>
          </a:p>
          <a:p>
            <a:r>
              <a:rPr lang="fr-FR" dirty="0"/>
              <a:t>Plan de développement du numérique à l’université (2013)</a:t>
            </a:r>
          </a:p>
          <a:p>
            <a:r>
              <a:rPr lang="fr-FR" dirty="0"/>
              <a:t>Déficit de lecture de la motricité des élèves (</a:t>
            </a:r>
            <a:r>
              <a:rPr lang="fr-FR" dirty="0" err="1"/>
              <a:t>Barrué</a:t>
            </a:r>
            <a:r>
              <a:rPr lang="fr-FR" dirty="0"/>
              <a:t>, 2011)</a:t>
            </a:r>
          </a:p>
          <a:p>
            <a:r>
              <a:rPr lang="fr-FR" dirty="0"/>
              <a:t>Usage de nouvelles technologies dans la formation des enseignants (</a:t>
            </a:r>
            <a:r>
              <a:rPr lang="fr-FR" dirty="0" err="1"/>
              <a:t>e.g</a:t>
            </a:r>
            <a:r>
              <a:rPr lang="fr-FR" dirty="0"/>
              <a:t>. </a:t>
            </a:r>
            <a:r>
              <a:rPr lang="fr-FR" dirty="0" err="1"/>
              <a:t>Baghurst</a:t>
            </a:r>
            <a:r>
              <a:rPr lang="fr-FR" dirty="0"/>
              <a:t>, 2016)</a:t>
            </a:r>
          </a:p>
          <a:p>
            <a:r>
              <a:rPr lang="fr-FR" dirty="0"/>
              <a:t>Développement de contenus en ligne pour apprendre à enseigner l’EPS: </a:t>
            </a:r>
            <a:r>
              <a:rPr lang="fr-FR" dirty="0" err="1"/>
              <a:t>neopass@ction</a:t>
            </a:r>
            <a:r>
              <a:rPr lang="fr-FR" dirty="0"/>
              <a:t> (Ria, 2010) ; </a:t>
            </a:r>
            <a:r>
              <a:rPr lang="fr-FR" i="1" dirty="0"/>
              <a:t>Former à l’intervention en EPS</a:t>
            </a:r>
            <a:r>
              <a:rPr lang="fr-FR" dirty="0"/>
              <a:t> (Roche &amp; Gal-Petitfaux, 2014)</a:t>
            </a:r>
          </a:p>
          <a:p>
            <a:endParaRPr lang="fr-FR" dirty="0" smtClean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5" name="Image 4" descr="C:\Users\annberge\Documents\Images, pictogrammes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946" y="123731"/>
            <a:ext cx="902490" cy="8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38200" y="966413"/>
            <a:ext cx="10515600" cy="724275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Contexte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5644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71929"/>
            <a:ext cx="10515600" cy="4351338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Etudiants L2 EM STAPS</a:t>
            </a:r>
          </a:p>
          <a:p>
            <a:endParaRPr lang="fr-FR" dirty="0"/>
          </a:p>
          <a:p>
            <a:r>
              <a:rPr lang="fr-FR" dirty="0" smtClean="0"/>
              <a:t>Etudiants L2 et L3 ES</a:t>
            </a:r>
          </a:p>
          <a:p>
            <a:endParaRPr lang="fr-FR" dirty="0"/>
          </a:p>
          <a:p>
            <a:r>
              <a:rPr lang="fr-FR" dirty="0" smtClean="0"/>
              <a:t>Etudiants en option arbitrage 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5" name="Image 4" descr="C:\Users\annberge\Documents\Images, pictogrammes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946" y="123731"/>
            <a:ext cx="902490" cy="8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38200" y="966413"/>
            <a:ext cx="10515600" cy="724275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Public cible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6744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71929"/>
            <a:ext cx="10515600" cy="4351338"/>
          </a:xfrm>
        </p:spPr>
        <p:txBody>
          <a:bodyPr>
            <a:normAutofit/>
          </a:bodyPr>
          <a:lstStyle/>
          <a:p>
            <a:endParaRPr lang="fr-FR" dirty="0" smtClean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5" name="Image 4" descr="C:\Users\annberge\Documents\Images, pictogrammes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946" y="123731"/>
            <a:ext cx="902490" cy="8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38200" y="966413"/>
            <a:ext cx="10515600" cy="724275"/>
          </a:xfrm>
        </p:spPr>
        <p:txBody>
          <a:bodyPr>
            <a:normAutofit/>
          </a:bodyPr>
          <a:lstStyle/>
          <a:p>
            <a:pPr algn="ctr"/>
            <a:r>
              <a:rPr lang="fr-FR" b="1" smtClean="0"/>
              <a:t>Principes de conception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2426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5" name="Image 4" descr="C:\Users\annberge\Documents\Images, pictogrammes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946" y="123731"/>
            <a:ext cx="902490" cy="8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38200" y="405581"/>
            <a:ext cx="10515600" cy="724275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Plan large</a:t>
            </a:r>
            <a:endParaRPr lang="fr-FR" b="1" dirty="0"/>
          </a:p>
        </p:txBody>
      </p:sp>
      <p:pic>
        <p:nvPicPr>
          <p:cNvPr id="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51" y="1129856"/>
            <a:ext cx="9024665" cy="5728144"/>
          </a:xfrm>
        </p:spPr>
      </p:pic>
    </p:spTree>
    <p:extLst>
      <p:ext uri="{BB962C8B-B14F-4D97-AF65-F5344CB8AC3E}">
        <p14:creationId xmlns:p14="http://schemas.microsoft.com/office/powerpoint/2010/main" val="1116127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5" name="Image 4" descr="C:\Users\annberge\Documents\Images, pictogrammes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946" y="123731"/>
            <a:ext cx="902490" cy="8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38200" y="295853"/>
            <a:ext cx="10515600" cy="724275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Plan synchronisé</a:t>
            </a:r>
            <a:endParaRPr lang="fr-FR" b="1" dirty="0"/>
          </a:p>
        </p:txBody>
      </p:sp>
      <p:pic>
        <p:nvPicPr>
          <p:cNvPr id="8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67" y="966413"/>
            <a:ext cx="9236257" cy="589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4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71929"/>
            <a:ext cx="10515600" cy="4351338"/>
          </a:xfrm>
        </p:spPr>
        <p:txBody>
          <a:bodyPr>
            <a:normAutofit/>
          </a:bodyPr>
          <a:lstStyle/>
          <a:p>
            <a:endParaRPr lang="fr-FR" dirty="0" smtClean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5" name="Image 4" descr="C:\Users\annberge\Documents\Images, pictogrammes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946" y="123731"/>
            <a:ext cx="902490" cy="8426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507379" y="368902"/>
            <a:ext cx="10515600" cy="724275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Plan embarqué</a:t>
            </a:r>
            <a:endParaRPr lang="fr-FR" b="1" dirty="0"/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22" y="1093177"/>
            <a:ext cx="9469913" cy="596360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65" y="1374545"/>
            <a:ext cx="2339752" cy="12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1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Vidéo 360°</a:t>
            </a:r>
            <a:endParaRPr lang="fr-FR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417639"/>
            <a:ext cx="4784211" cy="2980267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32" y="1418167"/>
            <a:ext cx="4772936" cy="2980267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56" y="4510932"/>
            <a:ext cx="2059947" cy="205994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4510932"/>
            <a:ext cx="2059947" cy="2059947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9" name="Image 8" descr="C:\Users\annberge\Documents\Images, pictogrammes\logo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946" y="123731"/>
            <a:ext cx="902490" cy="842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709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161</Words>
  <Application>Microsoft Office PowerPoint</Application>
  <PresentationFormat>Grand écran</PresentationFormat>
  <Paragraphs>43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du projet</vt:lpstr>
      <vt:lpstr>Contexte</vt:lpstr>
      <vt:lpstr>Public cible</vt:lpstr>
      <vt:lpstr>Principes de conception</vt:lpstr>
      <vt:lpstr>Plan large</vt:lpstr>
      <vt:lpstr>Plan synchronisé</vt:lpstr>
      <vt:lpstr>Plan embarqué</vt:lpstr>
      <vt:lpstr>Vidéo 360°</vt:lpstr>
      <vt:lpstr>Merci pour votre attention</vt:lpstr>
    </vt:vector>
  </TitlesOfParts>
  <Company>UCA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BERGEAL</dc:creator>
  <cp:lastModifiedBy>Anne BERGEAL</cp:lastModifiedBy>
  <cp:revision>18</cp:revision>
  <dcterms:created xsi:type="dcterms:W3CDTF">2019-05-14T06:52:55Z</dcterms:created>
  <dcterms:modified xsi:type="dcterms:W3CDTF">2019-06-27T04:13:01Z</dcterms:modified>
</cp:coreProperties>
</file>