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5" r:id="rId4"/>
    <p:sldId id="257" r:id="rId5"/>
    <p:sldId id="260" r:id="rId6"/>
    <p:sldId id="261" r:id="rId7"/>
    <p:sldId id="263" r:id="rId8"/>
    <p:sldId id="264" r:id="rId9"/>
    <p:sldId id="266" r:id="rId10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6CC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7DD0-1416-493E-B376-016806410C66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7D7B-B795-41AE-AE2C-A7DE006B9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29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10E4-4522-461B-AF06-33C8BB240F43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64CC-361D-4062-809E-C54FBDE1A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1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64CC-361D-4062-809E-C54FBDE1A7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20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64CC-361D-4062-809E-C54FBDE1A7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CE9-20E9-47E5-AB20-6C3945EAA8F1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9334-94EA-4753-AAE2-AB6B0A37C400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DE67-77FD-4F3F-91E7-F244687554C4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AC6-7396-457F-B3AF-3794AC4C4529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73B-B100-43F4-9E56-EF9680990117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1C92-143A-4158-B8E3-FFF221BA2ED1}" type="datetime1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86E-7F32-4D66-84DE-1B77A044ED8B}" type="datetime1">
              <a:rPr lang="fr-FR" smtClean="0"/>
              <a:t>24/06/2019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E69A-91C9-48CB-B45E-856DE4F57FA6}" type="datetime1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3F9B-D5E4-45D5-96C7-EFDB1D3BB0DC}" type="datetime1">
              <a:rPr lang="fr-FR" smtClean="0"/>
              <a:t>24/06/2019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4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69E-AC02-470F-A486-15FF48B653B3}" type="datetime1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43DC-6F3B-4BAB-B6CA-31ECD69334D3}" type="datetime1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B8D7-1300-4059-8CA8-18E63FF084BB}" type="datetime1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M. SLEIMAN (SIGMA Clermont)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39EA-A7A0-4BF9-A1D5-663AC435F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4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.jpeg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2539" y="1506072"/>
            <a:ext cx="6992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27 juin 2019</a:t>
            </a:r>
            <a:endParaRPr lang="fr-FR" sz="40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pic>
        <p:nvPicPr>
          <p:cNvPr id="6" name="Image 5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40" y="88403"/>
            <a:ext cx="1100072" cy="10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45599" y="6447118"/>
            <a:ext cx="6992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Amphithéâtre </a:t>
            </a:r>
            <a:r>
              <a:rPr lang="fr-FR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l’IADT, 51 bd François </a:t>
            </a: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Mitterrand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3253" y="3353245"/>
            <a:ext cx="10303497" cy="2354491"/>
          </a:xfrm>
          <a:prstGeom prst="rect">
            <a:avLst/>
          </a:prstGeom>
          <a:noFill/>
          <a:ln w="47625" cmpd="sng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1" dirty="0" smtClean="0">
                <a:solidFill>
                  <a:srgbClr val="178F96"/>
                </a:solidFill>
              </a:rPr>
              <a:t>Développer les savoir-faire en chimie grâce à la vidéo </a:t>
            </a:r>
            <a:br>
              <a:rPr lang="fr-FR" sz="2800" b="1" dirty="0" smtClean="0">
                <a:solidFill>
                  <a:srgbClr val="178F96"/>
                </a:solidFill>
              </a:rPr>
            </a:br>
            <a:r>
              <a:rPr lang="fr-FR" sz="2800" b="1" dirty="0" smtClean="0">
                <a:solidFill>
                  <a:srgbClr val="178F96"/>
                </a:solidFill>
              </a:rPr>
              <a:t>et former les étudiants à ce média</a:t>
            </a:r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Mohamad SLEIMAN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10" y="134314"/>
            <a:ext cx="1403909" cy="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2122" y="958381"/>
            <a:ext cx="985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78F96"/>
                </a:solidFill>
              </a:rPr>
              <a:t>Pourquoi utiliser les vidéos dans les enseignements pratiques ?  </a:t>
            </a:r>
            <a:endParaRPr lang="en-US" sz="2800" b="1" dirty="0">
              <a:solidFill>
                <a:srgbClr val="178F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164" y="1640219"/>
            <a:ext cx="1068365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730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/>
              <a:t>Permettre de concentrer les efforts sur la compréhension des phénomènes</a:t>
            </a:r>
          </a:p>
          <a:p>
            <a:pPr marL="628650" indent="-2730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 smtClean="0"/>
              <a:t>Améliorer la confiance et l’autonomie des élèves </a:t>
            </a:r>
          </a:p>
          <a:p>
            <a:pPr marL="628650" indent="-2730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 smtClean="0"/>
              <a:t>Réduire les risques de blessure ou d’erreur</a:t>
            </a:r>
          </a:p>
          <a:p>
            <a:pPr marL="628650" indent="-27305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 smtClean="0"/>
              <a:t>Former les élèves à ce support de communication de plus en plus utilisé</a:t>
            </a:r>
            <a:r>
              <a:rPr lang="fr-FR" sz="2400" b="1" dirty="0" smtClean="0"/>
              <a:t>	</a:t>
            </a:r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69" y="3876329"/>
            <a:ext cx="3507690" cy="2340445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1" y="4342399"/>
            <a:ext cx="1185196" cy="11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776173" y="1025551"/>
            <a:ext cx="11163160" cy="600382"/>
          </a:xfrm>
        </p:spPr>
        <p:txBody>
          <a:bodyPr>
            <a:noAutofit/>
          </a:bodyPr>
          <a:lstStyle/>
          <a:p>
            <a:pPr marL="0" lvl="1">
              <a:buNone/>
            </a:pPr>
            <a:r>
              <a:rPr lang="fr-FR" sz="2800" b="1" dirty="0">
                <a:solidFill>
                  <a:srgbClr val="178F96"/>
                </a:solidFill>
              </a:rPr>
              <a:t>Projet « TVTP » </a:t>
            </a:r>
          </a:p>
          <a:p>
            <a:endParaRPr lang="fr-FR" sz="2000" dirty="0"/>
          </a:p>
        </p:txBody>
      </p:sp>
      <p:pic>
        <p:nvPicPr>
          <p:cNvPr id="12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150" y="3449573"/>
            <a:ext cx="3112243" cy="207659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0530" y="1798653"/>
            <a:ext cx="1019937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 smtClean="0">
                <a:solidFill>
                  <a:srgbClr val="14292E"/>
                </a:solidFill>
              </a:rPr>
              <a:t> Projet </a:t>
            </a:r>
            <a:r>
              <a:rPr lang="fr-FR" sz="2000" dirty="0">
                <a:solidFill>
                  <a:srgbClr val="14292E"/>
                </a:solidFill>
              </a:rPr>
              <a:t>en réponse à un AAP « innovation pédagogique » </a:t>
            </a:r>
            <a:r>
              <a:rPr lang="fr-FR" sz="2000" dirty="0" smtClean="0">
                <a:solidFill>
                  <a:srgbClr val="14292E"/>
                </a:solidFill>
              </a:rPr>
              <a:t>de SIGMA </a:t>
            </a:r>
            <a:r>
              <a:rPr lang="fr-FR" sz="2000" dirty="0">
                <a:solidFill>
                  <a:srgbClr val="14292E"/>
                </a:solidFill>
              </a:rPr>
              <a:t>Clermont</a:t>
            </a:r>
          </a:p>
          <a:p>
            <a:pPr marL="355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>
                <a:solidFill>
                  <a:srgbClr val="14292E"/>
                </a:solidFill>
              </a:rPr>
              <a:t> 3 Enseignants: Mohamad Sleiman (MCF), Catherine Fayet (MCF), Fanny Buhler (ATER)</a:t>
            </a:r>
          </a:p>
          <a:p>
            <a:pPr marL="355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>
                <a:solidFill>
                  <a:srgbClr val="14292E"/>
                </a:solidFill>
              </a:rPr>
              <a:t> TP analyses chromatographiques </a:t>
            </a:r>
          </a:p>
          <a:p>
            <a:pPr marL="355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>
                <a:solidFill>
                  <a:srgbClr val="14292E"/>
                </a:solidFill>
              </a:rPr>
              <a:t> 85-90 élèves ingénieurs en chimie </a:t>
            </a:r>
          </a:p>
          <a:p>
            <a:pPr marL="355600"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dirty="0">
                <a:solidFill>
                  <a:srgbClr val="14292E"/>
                </a:solidFill>
              </a:rPr>
              <a:t> </a:t>
            </a:r>
            <a:r>
              <a:rPr lang="fr-FR" sz="2000" dirty="0" smtClean="0">
                <a:solidFill>
                  <a:srgbClr val="14292E"/>
                </a:solidFill>
              </a:rPr>
              <a:t>2 </a:t>
            </a:r>
            <a:r>
              <a:rPr lang="fr-FR" sz="2000" dirty="0">
                <a:solidFill>
                  <a:srgbClr val="14292E"/>
                </a:solidFill>
              </a:rPr>
              <a:t>approches pour la création et l’utilisation des </a:t>
            </a:r>
            <a:r>
              <a:rPr lang="fr-FR" sz="2000" dirty="0" smtClean="0">
                <a:solidFill>
                  <a:srgbClr val="14292E"/>
                </a:solidFill>
              </a:rPr>
              <a:t>vidéos</a:t>
            </a:r>
          </a:p>
          <a:p>
            <a:pPr marL="1155700" lvl="2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14292E"/>
                </a:solidFill>
              </a:rPr>
              <a:t>Vidéos tutoriels (enseignants/étudiants) </a:t>
            </a:r>
          </a:p>
          <a:p>
            <a:pPr marL="115570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14292E"/>
                </a:solidFill>
              </a:rPr>
              <a:t>Comptes rendus vidéo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34" y="4550979"/>
            <a:ext cx="879437" cy="8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60534" b="14271"/>
          <a:stretch>
            <a:fillRect/>
          </a:stretch>
        </p:blipFill>
        <p:spPr bwMode="auto">
          <a:xfrm>
            <a:off x="9466561" y="2085677"/>
            <a:ext cx="2549513" cy="24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396" y="4063058"/>
            <a:ext cx="9893060" cy="150144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0109" y="1035598"/>
            <a:ext cx="93941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8600">
              <a:lnSpc>
                <a:spcPct val="90000"/>
              </a:lnSpc>
              <a:spcBef>
                <a:spcPts val="500"/>
              </a:spcBef>
            </a:pPr>
            <a:r>
              <a:rPr lang="fr-FR" sz="2800" b="1" dirty="0" smtClean="0">
                <a:solidFill>
                  <a:srgbClr val="178F96"/>
                </a:solidFill>
              </a:rPr>
              <a:t>1</a:t>
            </a:r>
            <a:r>
              <a:rPr lang="fr-FR" sz="2800" b="1" baseline="30000" dirty="0" smtClean="0">
                <a:solidFill>
                  <a:srgbClr val="178F96"/>
                </a:solidFill>
              </a:rPr>
              <a:t>ère</a:t>
            </a:r>
            <a:r>
              <a:rPr lang="fr-FR" sz="2800" b="1" dirty="0" smtClean="0">
                <a:solidFill>
                  <a:srgbClr val="178F96"/>
                </a:solidFill>
              </a:rPr>
              <a:t> approche</a:t>
            </a:r>
            <a:r>
              <a:rPr lang="fr-FR" sz="2800" b="1" dirty="0">
                <a:solidFill>
                  <a:srgbClr val="178F96"/>
                </a:solidFill>
              </a:rPr>
              <a:t>: vidéos </a:t>
            </a:r>
            <a:r>
              <a:rPr lang="fr-FR" sz="2800" b="1" dirty="0" smtClean="0">
                <a:solidFill>
                  <a:srgbClr val="178F96"/>
                </a:solidFill>
              </a:rPr>
              <a:t>tutoriels</a:t>
            </a:r>
            <a:endParaRPr lang="en-US" sz="2800" b="1" dirty="0">
              <a:solidFill>
                <a:srgbClr val="178F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173" y="1639724"/>
            <a:ext cx="113236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73050">
              <a:spcBef>
                <a:spcPts val="1200"/>
              </a:spcBef>
              <a:buFont typeface="Wingdings" pitchFamily="2" charset="2"/>
              <a:buChar char="q"/>
            </a:pPr>
            <a:r>
              <a:rPr lang="fr-FR" sz="2000" dirty="0" smtClean="0"/>
              <a:t>Consignes hygiène et sécurité au laboratoire </a:t>
            </a:r>
          </a:p>
          <a:p>
            <a:pPr marL="628650" indent="-273050">
              <a:spcBef>
                <a:spcPts val="1200"/>
              </a:spcBef>
              <a:buFont typeface="Wingdings" pitchFamily="2" charset="2"/>
              <a:buChar char="q"/>
            </a:pPr>
            <a:r>
              <a:rPr lang="fr-FR" sz="2000" dirty="0" smtClean="0"/>
              <a:t>Objectifs de chaque séance de TP</a:t>
            </a:r>
          </a:p>
          <a:p>
            <a:pPr marL="628650" indent="-273050">
              <a:spcBef>
                <a:spcPts val="1200"/>
              </a:spcBef>
              <a:buFont typeface="Wingdings" pitchFamily="2" charset="2"/>
              <a:buChar char="q"/>
            </a:pPr>
            <a:r>
              <a:rPr lang="fr-FR" sz="2000" dirty="0" smtClean="0"/>
              <a:t>Certains appareillages et manipulations </a:t>
            </a:r>
          </a:p>
          <a:p>
            <a:pPr marL="628650" indent="-273050">
              <a:spcBef>
                <a:spcPts val="600"/>
              </a:spcBef>
            </a:pPr>
            <a:endParaRPr lang="fr-FR" sz="1600" dirty="0" smtClean="0"/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  <a:p>
            <a:pPr marL="628650" indent="-273050">
              <a:spcBef>
                <a:spcPts val="600"/>
              </a:spcBef>
            </a:pPr>
            <a:endParaRPr lang="fr-FR" sz="1600" dirty="0" smtClean="0"/>
          </a:p>
          <a:p>
            <a:pPr marL="628650" indent="-273050">
              <a:spcBef>
                <a:spcPts val="1200"/>
              </a:spcBef>
              <a:buFont typeface="Wingdings" pitchFamily="2" charset="2"/>
              <a:buChar char="q"/>
            </a:pPr>
            <a:r>
              <a:rPr lang="fr-FR" sz="2000" dirty="0" smtClean="0"/>
              <a:t>Montage des vidéos par les enseignants </a:t>
            </a:r>
          </a:p>
          <a:p>
            <a:pPr marL="628650" indent="-273050">
              <a:spcBef>
                <a:spcPts val="1200"/>
              </a:spcBef>
              <a:buFont typeface="Wingdings" pitchFamily="2" charset="2"/>
              <a:buChar char="q"/>
            </a:pPr>
            <a:r>
              <a:rPr lang="fr-FR" sz="2000" dirty="0" smtClean="0"/>
              <a:t>Vidéos accessibles sur </a:t>
            </a:r>
            <a:r>
              <a:rPr lang="fr-FR" sz="2000" b="1" dirty="0" smtClean="0"/>
              <a:t>Moodle (ENT SIGMA) </a:t>
            </a:r>
            <a:r>
              <a:rPr lang="fr-FR" sz="2000" dirty="0" smtClean="0"/>
              <a:t>et en salle de TP afin que l’étudiant : </a:t>
            </a:r>
          </a:p>
          <a:p>
            <a:pPr marL="1085850" lvl="1" indent="-273050">
              <a:spcBef>
                <a:spcPts val="600"/>
              </a:spcBef>
              <a:buFont typeface="Wingdings" pitchFamily="2" charset="2"/>
              <a:buChar char="ü"/>
            </a:pPr>
            <a:r>
              <a:rPr lang="fr-FR" sz="1600" dirty="0" smtClean="0"/>
              <a:t>Anticipe sa mise en situation</a:t>
            </a:r>
          </a:p>
          <a:p>
            <a:pPr marL="1085850" lvl="1" indent="-273050">
              <a:spcBef>
                <a:spcPts val="600"/>
              </a:spcBef>
              <a:buFont typeface="Wingdings" pitchFamily="2" charset="2"/>
              <a:buChar char="ü"/>
            </a:pPr>
            <a:r>
              <a:rPr lang="fr-FR" sz="1600" dirty="0" smtClean="0"/>
              <a:t>Débute les manipulations rapidement sans retard </a:t>
            </a:r>
          </a:p>
        </p:txBody>
      </p:sp>
      <p:pic>
        <p:nvPicPr>
          <p:cNvPr id="1031" name="Picture 7" descr="C:\Users\MSleiman\Pictures\vlcsnap-2019-06-23-14h56m24s8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697" y="3158131"/>
            <a:ext cx="2536166" cy="1426593"/>
          </a:xfrm>
          <a:prstGeom prst="rect">
            <a:avLst/>
          </a:prstGeom>
          <a:noFill/>
        </p:spPr>
      </p:pic>
      <p:pic>
        <p:nvPicPr>
          <p:cNvPr id="1032" name="Picture 8" descr="C:\Users\MSleiman\Pictures\vlcsnap-2019-06-23-14h57m25s19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7607" y="3152740"/>
            <a:ext cx="2591757" cy="1457863"/>
          </a:xfrm>
          <a:prstGeom prst="rect">
            <a:avLst/>
          </a:prstGeom>
          <a:noFill/>
        </p:spPr>
      </p:pic>
      <p:pic>
        <p:nvPicPr>
          <p:cNvPr id="1033" name="Picture 9" descr="C:\Users\MSleiman\Pictures\vlcsnap-2019-06-23-14h53m20s6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5761" y="3169992"/>
            <a:ext cx="2545749" cy="1431984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76" y="4834759"/>
            <a:ext cx="2494323" cy="14030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07" y="1826770"/>
            <a:ext cx="879437" cy="8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396" y="4063058"/>
            <a:ext cx="9893060" cy="150144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0109" y="1024168"/>
            <a:ext cx="93941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8600">
              <a:lnSpc>
                <a:spcPct val="90000"/>
              </a:lnSpc>
              <a:spcBef>
                <a:spcPts val="500"/>
              </a:spcBef>
            </a:pPr>
            <a:r>
              <a:rPr lang="fr-FR" sz="2800" b="1" dirty="0" smtClean="0">
                <a:solidFill>
                  <a:srgbClr val="178F96"/>
                </a:solidFill>
              </a:rPr>
              <a:t>2</a:t>
            </a:r>
            <a:r>
              <a:rPr lang="fr-FR" sz="2800" b="1" baseline="30000" dirty="0" smtClean="0">
                <a:solidFill>
                  <a:srgbClr val="178F96"/>
                </a:solidFill>
              </a:rPr>
              <a:t>ème</a:t>
            </a:r>
            <a:r>
              <a:rPr lang="fr-FR" sz="2800" b="1" dirty="0" smtClean="0">
                <a:solidFill>
                  <a:srgbClr val="178F96"/>
                </a:solidFill>
              </a:rPr>
              <a:t> </a:t>
            </a:r>
            <a:r>
              <a:rPr lang="fr-FR" sz="2800" b="1" dirty="0">
                <a:solidFill>
                  <a:srgbClr val="178F96"/>
                </a:solidFill>
              </a:rPr>
              <a:t>approche: comptes rendus </a:t>
            </a:r>
            <a:r>
              <a:rPr lang="fr-FR" sz="2800" b="1" dirty="0" smtClean="0">
                <a:solidFill>
                  <a:srgbClr val="178F96"/>
                </a:solidFill>
              </a:rPr>
              <a:t>vidéo</a:t>
            </a:r>
            <a:endParaRPr lang="en-US" sz="2800" b="1" dirty="0">
              <a:solidFill>
                <a:srgbClr val="178F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173" y="1685444"/>
            <a:ext cx="11616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P</a:t>
            </a:r>
            <a:r>
              <a:rPr lang="fr-FR" sz="2000" dirty="0" smtClean="0"/>
              <a:t>réparer </a:t>
            </a:r>
            <a:r>
              <a:rPr lang="fr-FR" sz="2000" dirty="0"/>
              <a:t>une </a:t>
            </a:r>
            <a:r>
              <a:rPr lang="fr-FR" sz="2000" dirty="0" smtClean="0"/>
              <a:t>vidéo synthétisant </a:t>
            </a:r>
            <a:r>
              <a:rPr lang="fr-FR" sz="2000" dirty="0"/>
              <a:t>1 séance de TP</a:t>
            </a:r>
          </a:p>
          <a:p>
            <a:pPr marL="11557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Mise à disposition du matériel audio-visuel et logiciels de montage avec tutoriels écrits </a:t>
            </a:r>
          </a:p>
          <a:p>
            <a:pPr marL="11557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3-5 séquences sélectionnées avec les enseignants  (objectif, appareillage, logiciel, résultats, conclusions) </a:t>
            </a:r>
          </a:p>
          <a:p>
            <a:pPr marL="11557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D</a:t>
            </a:r>
            <a:r>
              <a:rPr lang="fr-FR" dirty="0" smtClean="0"/>
              <a:t>urée de vidéo totale de &lt; 10 minutes</a:t>
            </a:r>
          </a:p>
          <a:p>
            <a:pPr marL="11557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4 heures maximum pour préparer/filmer/monter les séquences vidéos pendant une séance TP</a:t>
            </a:r>
          </a:p>
          <a:p>
            <a:pPr marL="11557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Partage des vidéos avec les enseignants sur l’ENT de SIGMA Clermont</a:t>
            </a:r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  <a:p>
            <a:pPr marL="698500" indent="-342900">
              <a:lnSpc>
                <a:spcPct val="150000"/>
              </a:lnSpc>
              <a:spcBef>
                <a:spcPts val="600"/>
              </a:spcBef>
            </a:pPr>
            <a:endParaRPr lang="fr-FR" sz="1600" dirty="0" smtClean="0"/>
          </a:p>
          <a:p>
            <a:pPr marL="698500" indent="-342900">
              <a:lnSpc>
                <a:spcPct val="150000"/>
              </a:lnSpc>
              <a:spcBef>
                <a:spcPts val="600"/>
              </a:spcBef>
            </a:pPr>
            <a:endParaRPr lang="fr-FR" sz="1600" dirty="0" smtClean="0"/>
          </a:p>
          <a:p>
            <a:pPr marL="628650" indent="-273050">
              <a:lnSpc>
                <a:spcPct val="150000"/>
              </a:lnSpc>
              <a:spcBef>
                <a:spcPts val="600"/>
              </a:spcBef>
            </a:pPr>
            <a:endParaRPr lang="fr-FR" sz="1600" dirty="0" smtClean="0"/>
          </a:p>
        </p:txBody>
      </p:sp>
      <p:pic>
        <p:nvPicPr>
          <p:cNvPr id="16387" name="Picture 3" descr="C:\Users\MSleiman\Pictures\vlcsnap-2019-06-23-15h22m39s786.png"/>
          <p:cNvPicPr>
            <a:picLocks noChangeAspect="1" noChangeArrowheads="1"/>
          </p:cNvPicPr>
          <p:nvPr/>
        </p:nvPicPr>
        <p:blipFill>
          <a:blip r:embed="rId4" cstate="print"/>
          <a:srcRect l="3052" r="3198"/>
          <a:stretch>
            <a:fillRect/>
          </a:stretch>
        </p:blipFill>
        <p:spPr bwMode="auto">
          <a:xfrm>
            <a:off x="3303069" y="4601343"/>
            <a:ext cx="2884785" cy="1730870"/>
          </a:xfrm>
          <a:prstGeom prst="rect">
            <a:avLst/>
          </a:prstGeom>
          <a:noFill/>
        </p:spPr>
      </p:pic>
      <p:pic>
        <p:nvPicPr>
          <p:cNvPr id="16388" name="Picture 4" descr="C:\Users\MSleiman\Pictures\vlcsnap-2019-06-23-15h24m41s8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3528" y="4597984"/>
            <a:ext cx="3119743" cy="1754856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2" y="4866212"/>
            <a:ext cx="879437" cy="8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396" y="4063058"/>
            <a:ext cx="9893060" cy="150144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7362" y="914827"/>
            <a:ext cx="72250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8600">
              <a:lnSpc>
                <a:spcPct val="90000"/>
              </a:lnSpc>
              <a:spcBef>
                <a:spcPts val="500"/>
              </a:spcBef>
            </a:pPr>
            <a:r>
              <a:rPr lang="fr-FR" sz="2800" b="1" dirty="0">
                <a:solidFill>
                  <a:srgbClr val="178F96"/>
                </a:solidFill>
              </a:rPr>
              <a:t>Matériel audio visuel (budget ~ 1000 - 1500 €) </a:t>
            </a:r>
            <a:endParaRPr lang="en-US" sz="2800" b="1" dirty="0">
              <a:solidFill>
                <a:srgbClr val="178F96"/>
              </a:solidFill>
            </a:endParaRPr>
          </a:p>
        </p:txBody>
      </p:sp>
      <p:pic>
        <p:nvPicPr>
          <p:cNvPr id="8" name="Picture 2" descr="Image result for logo sigma cler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0819" y="0"/>
            <a:ext cx="1606858" cy="1076937"/>
          </a:xfrm>
          <a:prstGeom prst="rect">
            <a:avLst/>
          </a:prstGeom>
          <a:noFill/>
        </p:spPr>
      </p:pic>
      <p:sp>
        <p:nvSpPr>
          <p:cNvPr id="17422" name="AutoShape 14" descr="data:image/png;base64,iVBORw0KGgoAAAANSUhEUgAAAfQAAAG1CAYAAAAP0gZDAAASWElEQVR4Xu3VAQ0AAAjDMPBvGh0sxcHLk+84AgQIECBA4L3Avk8gAAECBAgQIDAGXQk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cZVAG26/cKD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Image result for Casque Sony MDR-ZX1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AutoShape 24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AutoShape 26" descr="https://static.bax-shop.es/image/product/208783/1665831/bfa4b11c/450x450/1548862080r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31010" y="5258978"/>
            <a:ext cx="10234841" cy="1459490"/>
            <a:chOff x="331010" y="5258978"/>
            <a:chExt cx="10234841" cy="1459490"/>
          </a:xfrm>
        </p:grpSpPr>
        <p:grpSp>
          <p:nvGrpSpPr>
            <p:cNvPr id="12" name="Groupe 11"/>
            <p:cNvGrpSpPr/>
            <p:nvPr/>
          </p:nvGrpSpPr>
          <p:grpSpPr>
            <a:xfrm>
              <a:off x="1846352" y="5793046"/>
              <a:ext cx="8328721" cy="925422"/>
              <a:chOff x="1846352" y="5793046"/>
              <a:chExt cx="8328721" cy="925422"/>
            </a:xfrm>
          </p:grpSpPr>
          <p:pic>
            <p:nvPicPr>
              <p:cNvPr id="17438" name="Picture 30" descr="Image result for flashback expres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46352" y="5793046"/>
                <a:ext cx="1069376" cy="925422"/>
              </a:xfrm>
              <a:prstGeom prst="rect">
                <a:avLst/>
              </a:prstGeom>
              <a:noFill/>
            </p:spPr>
          </p:pic>
          <p:pic>
            <p:nvPicPr>
              <p:cNvPr id="17442" name="Picture 34" descr="Related imag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17292" y="5793046"/>
                <a:ext cx="902599" cy="902599"/>
              </a:xfrm>
              <a:prstGeom prst="rect">
                <a:avLst/>
              </a:prstGeom>
              <a:noFill/>
            </p:spPr>
          </p:pic>
          <p:pic>
            <p:nvPicPr>
              <p:cNvPr id="17444" name="Picture 36" descr="Image result for openshot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74343" y="5866580"/>
                <a:ext cx="2800730" cy="851888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31010" y="5258978"/>
              <a:ext cx="102348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8650" indent="-273050">
                <a:spcBef>
                  <a:spcPts val="1800"/>
                </a:spcBef>
                <a:buFont typeface="Wingdings" pitchFamily="2" charset="2"/>
                <a:buChar char="q"/>
              </a:pPr>
              <a:r>
                <a:rPr lang="fr-FR" sz="2000" dirty="0"/>
                <a:t>Logiciels : </a:t>
              </a:r>
              <a:r>
                <a:rPr lang="fr-FR" sz="2000" dirty="0" err="1"/>
                <a:t>FlashBack</a:t>
              </a:r>
              <a:r>
                <a:rPr lang="fr-FR" sz="2000" dirty="0"/>
                <a:t> Express (gratuit), </a:t>
              </a:r>
              <a:r>
                <a:rPr lang="fr-FR" sz="2000" dirty="0" err="1"/>
                <a:t>Movavi</a:t>
              </a:r>
              <a:r>
                <a:rPr lang="fr-FR" sz="2000" dirty="0"/>
                <a:t> </a:t>
              </a:r>
              <a:r>
                <a:rPr lang="fr-FR" sz="2000" dirty="0" err="1"/>
                <a:t>video</a:t>
              </a:r>
              <a:r>
                <a:rPr lang="fr-FR" sz="2000" dirty="0"/>
                <a:t> suite 17 (payant), </a:t>
              </a:r>
              <a:r>
                <a:rPr lang="fr-FR" sz="2000" dirty="0" err="1"/>
                <a:t>Openshot</a:t>
              </a:r>
              <a:r>
                <a:rPr lang="fr-FR" sz="2000" dirty="0"/>
                <a:t> (gratuit)  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35882" y="1526948"/>
            <a:ext cx="10662797" cy="1850637"/>
            <a:chOff x="335882" y="1526948"/>
            <a:chExt cx="10662797" cy="1850637"/>
          </a:xfrm>
        </p:grpSpPr>
        <p:pic>
          <p:nvPicPr>
            <p:cNvPr id="17410" name="Picture 2" descr="Related image"/>
            <p:cNvPicPr>
              <a:picLocks noChangeAspect="1" noChangeArrowheads="1"/>
            </p:cNvPicPr>
            <p:nvPr/>
          </p:nvPicPr>
          <p:blipFill>
            <a:blip r:embed="rId8" cstate="print"/>
            <a:srcRect l="8971" t="19189" r="11090" b="20047"/>
            <a:stretch>
              <a:fillRect/>
            </a:stretch>
          </p:blipFill>
          <p:spPr bwMode="auto">
            <a:xfrm>
              <a:off x="974785" y="1949580"/>
              <a:ext cx="1940943" cy="1104956"/>
            </a:xfrm>
            <a:prstGeom prst="rect">
              <a:avLst/>
            </a:prstGeom>
            <a:noFill/>
          </p:spPr>
        </p:pic>
        <p:pic>
          <p:nvPicPr>
            <p:cNvPr id="17412" name="Picture 4" descr="AKG D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0264" y="1932327"/>
              <a:ext cx="1224650" cy="1224650"/>
            </a:xfrm>
            <a:prstGeom prst="rect">
              <a:avLst/>
            </a:prstGeom>
            <a:noFill/>
          </p:spPr>
        </p:pic>
        <p:pic>
          <p:nvPicPr>
            <p:cNvPr id="17414" name="Picture 6" descr="SENNHEISER E 825-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62084" y="2001340"/>
              <a:ext cx="905472" cy="905472"/>
            </a:xfrm>
            <a:prstGeom prst="rect">
              <a:avLst/>
            </a:prstGeom>
            <a:noFill/>
          </p:spPr>
        </p:pic>
        <p:pic>
          <p:nvPicPr>
            <p:cNvPr id="17416" name="Picture 8" descr="Micro lavalier RODE SmartLav+ pour smartphone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020102" y="1843244"/>
              <a:ext cx="1978577" cy="110404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313758" y="3020075"/>
              <a:ext cx="1442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RODE </a:t>
              </a:r>
              <a:r>
                <a:rPr lang="fr-FR" sz="1200" dirty="0" err="1" smtClean="0"/>
                <a:t>SmartLavPlus</a:t>
              </a:r>
              <a:r>
                <a:rPr lang="fr-FR" sz="1200" dirty="0" smtClean="0"/>
                <a:t> 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85092" y="3080461"/>
              <a:ext cx="1936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AKG-D5 et </a:t>
              </a:r>
              <a:r>
                <a:rPr lang="fr-FR" sz="1200" dirty="0" err="1" smtClean="0"/>
                <a:t>Sennheiser</a:t>
              </a:r>
              <a:r>
                <a:rPr lang="fr-FR" sz="1200" dirty="0" smtClean="0"/>
                <a:t> E825 </a:t>
              </a:r>
              <a:endParaRPr lang="en-US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1156" y="3100586"/>
              <a:ext cx="14749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Panasonic HC-VX870</a:t>
              </a:r>
              <a:endParaRPr lang="en-US" sz="1200" dirty="0"/>
            </a:p>
          </p:txBody>
        </p:sp>
        <p:pic>
          <p:nvPicPr>
            <p:cNvPr id="17436" name="Picture 28" descr="https://www.woodbrass.com/images/woodbrass/RODE+R100260-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27011" y="1848256"/>
              <a:ext cx="1819842" cy="1215654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6774716" y="3060329"/>
              <a:ext cx="13092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/>
                <a:t>RODE </a:t>
              </a:r>
              <a:r>
                <a:rPr lang="fr-FR" sz="1200" dirty="0" err="1" smtClean="0"/>
                <a:t>video</a:t>
              </a:r>
              <a:r>
                <a:rPr lang="fr-FR" sz="1200" dirty="0" smtClean="0"/>
                <a:t> micro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882" y="1526948"/>
              <a:ext cx="6159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8650" indent="-273050">
                <a:spcBef>
                  <a:spcPts val="600"/>
                </a:spcBef>
                <a:buFont typeface="Wingdings" pitchFamily="2" charset="2"/>
                <a:buChar char="q"/>
              </a:pPr>
              <a:r>
                <a:rPr lang="fr-FR" sz="2000" dirty="0"/>
                <a:t>Caméscope HD (avec entrée audio) et microphones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31010" y="3511543"/>
            <a:ext cx="10854891" cy="1597072"/>
            <a:chOff x="331010" y="3511543"/>
            <a:chExt cx="10854891" cy="1597072"/>
          </a:xfrm>
        </p:grpSpPr>
        <p:grpSp>
          <p:nvGrpSpPr>
            <p:cNvPr id="11" name="Groupe 10"/>
            <p:cNvGrpSpPr/>
            <p:nvPr/>
          </p:nvGrpSpPr>
          <p:grpSpPr>
            <a:xfrm>
              <a:off x="829944" y="3627967"/>
              <a:ext cx="10355957" cy="1480648"/>
              <a:chOff x="829944" y="3627967"/>
              <a:chExt cx="10355957" cy="1480648"/>
            </a:xfrm>
          </p:grpSpPr>
          <p:pic>
            <p:nvPicPr>
              <p:cNvPr id="17418" name="Picture 10" descr="https://pmcdn.priceminister.com/photo/1185739664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4439"/>
              <a:stretch>
                <a:fillRect/>
              </a:stretch>
            </p:blipFill>
            <p:spPr bwMode="auto">
              <a:xfrm>
                <a:off x="4980041" y="3627967"/>
                <a:ext cx="1783384" cy="1245705"/>
              </a:xfrm>
              <a:prstGeom prst="rect">
                <a:avLst/>
              </a:prstGeom>
              <a:noFill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015254" y="4823518"/>
                <a:ext cx="16632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err="1" smtClean="0"/>
                  <a:t>Boya</a:t>
                </a:r>
                <a:r>
                  <a:rPr lang="fr-FR" sz="1200" dirty="0" smtClean="0"/>
                  <a:t> BY-WM5 (sans fil) </a:t>
                </a:r>
                <a:endParaRPr lang="en-US" sz="1200" dirty="0"/>
              </a:p>
            </p:txBody>
          </p:sp>
          <p:pic>
            <p:nvPicPr>
              <p:cNvPr id="17420" name="Picture 12" descr="Image result for Hosa XVM-115F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92339" y="3873282"/>
                <a:ext cx="1448938" cy="965958"/>
              </a:xfrm>
              <a:prstGeom prst="rect">
                <a:avLst/>
              </a:prstGeom>
              <a:noFill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829944" y="4831616"/>
                <a:ext cx="16017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err="1" smtClean="0"/>
                  <a:t>Cable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Hosa</a:t>
                </a:r>
                <a:r>
                  <a:rPr lang="fr-FR" sz="1200" dirty="0" smtClean="0"/>
                  <a:t> XVM-115F </a:t>
                </a:r>
                <a:endParaRPr lang="en-US" sz="1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341037" y="4814084"/>
                <a:ext cx="184486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/>
                  <a:t>Carte mémoire SD 128 Go </a:t>
                </a:r>
                <a:endParaRPr lang="en-US" sz="1200" dirty="0"/>
              </a:p>
            </p:txBody>
          </p:sp>
          <p:pic>
            <p:nvPicPr>
              <p:cNvPr id="17426" name="Picture 18" descr="Image result for Casque Sony MDR-ZX1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376206" y="3640095"/>
                <a:ext cx="1233278" cy="1233278"/>
              </a:xfrm>
              <a:prstGeom prst="rect">
                <a:avLst/>
              </a:prstGeom>
              <a:noFill/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387698" y="4822712"/>
                <a:ext cx="17046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 smtClean="0"/>
                  <a:t>Casque</a:t>
                </a:r>
                <a:r>
                  <a:rPr lang="en-US" sz="1200" dirty="0" smtClean="0"/>
                  <a:t> Sony MDRZX110</a:t>
                </a:r>
                <a:endParaRPr lang="en-US" sz="1200" dirty="0"/>
              </a:p>
            </p:txBody>
          </p:sp>
          <p:pic>
            <p:nvPicPr>
              <p:cNvPr id="17428" name="Picture 20" descr="SD Toshiba 128Gb Ultra Rapide 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r="34926"/>
              <a:stretch>
                <a:fillRect/>
              </a:stretch>
            </p:blipFill>
            <p:spPr bwMode="auto">
              <a:xfrm>
                <a:off x="9515556" y="3665969"/>
                <a:ext cx="1050295" cy="968406"/>
              </a:xfrm>
              <a:prstGeom prst="rect">
                <a:avLst/>
              </a:prstGeom>
              <a:noFill/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6105" y="3646747"/>
                <a:ext cx="1175965" cy="1175965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254886" y="4813781"/>
                <a:ext cx="6507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/>
                  <a:t>Trépied</a:t>
                </a:r>
                <a:endParaRPr lang="en-US" sz="12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31010" y="3511543"/>
              <a:ext cx="2084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28650" indent="-273050">
                <a:spcBef>
                  <a:spcPts val="1200"/>
                </a:spcBef>
                <a:buFont typeface="Wingdings" pitchFamily="2" charset="2"/>
                <a:buChar char="q"/>
              </a:pPr>
              <a:r>
                <a:rPr lang="fr-FR" sz="2000" dirty="0"/>
                <a:t>Accessoires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7361" y="971977"/>
            <a:ext cx="1024658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8600">
              <a:lnSpc>
                <a:spcPct val="90000"/>
              </a:lnSpc>
              <a:spcBef>
                <a:spcPts val="500"/>
              </a:spcBef>
            </a:pPr>
            <a:r>
              <a:rPr lang="fr-FR" sz="2800" b="1" dirty="0">
                <a:solidFill>
                  <a:srgbClr val="178F96"/>
                </a:solidFill>
              </a:rPr>
              <a:t>Retour sur l’expérience des tutoriels vidéos</a:t>
            </a:r>
            <a:endParaRPr lang="en-US" sz="2800" b="1" dirty="0">
              <a:solidFill>
                <a:srgbClr val="178F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425" y="1678766"/>
            <a:ext cx="116169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r>
              <a:rPr lang="fr-FR" sz="2000" dirty="0" smtClean="0"/>
              <a:t>Questionnaire anonyme aux étudiants (format papier et électronique sur Moodle)</a:t>
            </a:r>
          </a:p>
          <a:p>
            <a:pPr marL="6413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 smtClean="0"/>
              <a:t>Statistiques de visionnage des vidéos sur Moodle et en salle TP</a:t>
            </a:r>
          </a:p>
        </p:txBody>
      </p:sp>
      <p:sp>
        <p:nvSpPr>
          <p:cNvPr id="17422" name="AutoShape 14" descr="data:image/png;base64,iVBORw0KGgoAAAANSUhEUgAAAfQAAAG1CAYAAAAP0gZDAAASWElEQVR4Xu3VAQ0AAAjDMPBvGh0sxcHLk+84AgQIECBA4L3Avk8gAAECBAgQIDAGXQk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cZVAG26/cKD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Image result for Casque Sony MDR-ZX1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AutoShape 24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AutoShape 26" descr="https://static.bax-shop.es/image/product/208783/1665831/bfa4b11c/450x450/1548862080r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xfrm>
            <a:off x="729336" y="2549843"/>
            <a:ext cx="5157787" cy="823912"/>
          </a:xfrm>
        </p:spPr>
        <p:txBody>
          <a:bodyPr/>
          <a:lstStyle/>
          <a:p>
            <a:pPr algn="ctr"/>
            <a:r>
              <a:rPr lang="fr-FR" dirty="0" smtClean="0"/>
              <a:t>Points forts 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2"/>
          </p:nvPr>
        </p:nvSpPr>
        <p:spPr>
          <a:xfrm>
            <a:off x="813005" y="3510915"/>
            <a:ext cx="5254625" cy="3684588"/>
          </a:xfrm>
        </p:spPr>
        <p:txBody>
          <a:bodyPr>
            <a:normAutofit/>
          </a:bodyPr>
          <a:lstStyle/>
          <a:p>
            <a:pPr marL="628650" indent="-2730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dirty="0"/>
              <a:t>Moins d’attente </a:t>
            </a:r>
            <a:r>
              <a:rPr lang="fr-FR" sz="1800" dirty="0" smtClean="0"/>
              <a:t>pour </a:t>
            </a:r>
            <a:r>
              <a:rPr lang="fr-FR" sz="1800" dirty="0"/>
              <a:t>les étudiants</a:t>
            </a:r>
          </a:p>
          <a:p>
            <a:pPr marL="628650" indent="-2730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/>
              <a:t>Format très apprécié (&gt; 90%)</a:t>
            </a:r>
          </a:p>
          <a:p>
            <a:pPr marL="628650" indent="-2730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/>
              <a:t>Support efficace pour l’explication des appareillages/manipulations </a:t>
            </a:r>
          </a:p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"/>
          </p:nvPr>
        </p:nvSpPr>
        <p:spPr>
          <a:xfrm>
            <a:off x="5701423" y="2549843"/>
            <a:ext cx="5183188" cy="82391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Points à améliorer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4"/>
          </p:nvPr>
        </p:nvSpPr>
        <p:spPr>
          <a:xfrm>
            <a:off x="6192573" y="3545205"/>
            <a:ext cx="5337941" cy="36845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/>
              <a:t>Améliorer le % de visionnage des vidéos sur Moodle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/>
              <a:t>Incorporer des rappels théoriques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 smtClean="0"/>
              <a:t>Rendre accessible l’approche aux autres enseignants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fr-FR" sz="1800" dirty="0" smtClean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7362" y="983407"/>
            <a:ext cx="75679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28600">
              <a:lnSpc>
                <a:spcPct val="90000"/>
              </a:lnSpc>
              <a:spcBef>
                <a:spcPts val="500"/>
              </a:spcBef>
            </a:pPr>
            <a:r>
              <a:rPr lang="fr-FR" sz="2800" b="1" dirty="0">
                <a:solidFill>
                  <a:srgbClr val="178F96"/>
                </a:solidFill>
              </a:rPr>
              <a:t>Retour sur l’expérience des comptes rendus vidéo</a:t>
            </a:r>
            <a:endParaRPr lang="en-US" sz="2800" b="1" dirty="0">
              <a:solidFill>
                <a:srgbClr val="178F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855" y="1564466"/>
            <a:ext cx="11616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r>
              <a:rPr lang="fr-FR" sz="2000" dirty="0" smtClean="0"/>
              <a:t>Questionnaire anonyme sur papier et sur Moodle</a:t>
            </a:r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r>
              <a:rPr lang="fr-FR" sz="2000" dirty="0"/>
              <a:t>Autorisation </a:t>
            </a:r>
            <a:r>
              <a:rPr lang="fr-FR" sz="2000" dirty="0" smtClean="0"/>
              <a:t>de </a:t>
            </a:r>
            <a:r>
              <a:rPr lang="fr-FR" sz="2000" dirty="0"/>
              <a:t>diffuser les </a:t>
            </a:r>
            <a:r>
              <a:rPr lang="fr-FR" sz="2000" dirty="0" smtClean="0"/>
              <a:t>meilleures </a:t>
            </a:r>
            <a:r>
              <a:rPr lang="fr-FR" sz="2000" dirty="0"/>
              <a:t>séquences </a:t>
            </a:r>
            <a:r>
              <a:rPr lang="fr-FR" sz="2000" dirty="0" smtClean="0"/>
              <a:t>sur Moodle</a:t>
            </a:r>
            <a:endParaRPr lang="fr-FR" sz="2000" dirty="0"/>
          </a:p>
          <a:p>
            <a:pPr marL="628650" indent="-273050">
              <a:spcBef>
                <a:spcPts val="600"/>
              </a:spcBef>
              <a:buFont typeface="Wingdings" pitchFamily="2" charset="2"/>
              <a:buChar char="q"/>
            </a:pPr>
            <a:endParaRPr lang="fr-FR" sz="1600" dirty="0" smtClean="0"/>
          </a:p>
        </p:txBody>
      </p:sp>
      <p:sp>
        <p:nvSpPr>
          <p:cNvPr id="17422" name="AutoShape 14" descr="data:image/png;base64,iVBORw0KGgoAAAANSUhEUgAAAfQAAAG1CAYAAAAP0gZDAAASWElEQVR4Xu3VAQ0AAAjDMPBvGh0sxcHLk+84AgQIECBA4L3Avk8gAAECBAgQIDAGXQk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Y98EQRCBAgQICAQdcBAgQIECAQEDDogSeKQIAAAQIEDLoOECBAgACBgIBBDzxRBAIECBAgYNB1gAABAgQIBAQMeuCJIhAgQIAAAYOuAwQIECBAICBg0ANPFIEAAQIECBh0HSBAgAABAgEBgx54oggECBAgQMCg6wABAgQIEAgIGPTAE0UgQIAAAQIGXQcIECBAgEBAwKAHnigCAQIECBAw6DpAgAABAgQCAgcZVAG26/cKD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Image result for Casque Sony MDR-ZX1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AutoShape 24" descr="Image result for Rode videomic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AutoShape 26" descr="https://static.bax-shop.es/image/product/208783/1665831/bfa4b11c/450x450/1548862080r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2244913"/>
            <a:ext cx="5157787" cy="823912"/>
          </a:xfrm>
        </p:spPr>
        <p:txBody>
          <a:bodyPr/>
          <a:lstStyle/>
          <a:p>
            <a:pPr algn="ctr"/>
            <a:r>
              <a:rPr lang="fr-FR" dirty="0" smtClean="0"/>
              <a:t>Points forts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839788" y="3188645"/>
            <a:ext cx="5332412" cy="3684588"/>
          </a:xfrm>
        </p:spPr>
        <p:txBody>
          <a:bodyPr>
            <a:noAutofit/>
          </a:bodyPr>
          <a:lstStyle/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Formation des </a:t>
            </a:r>
            <a:r>
              <a:rPr lang="fr-FR" sz="1800" dirty="0" smtClean="0"/>
              <a:t>élèves/nouvelle expérience </a:t>
            </a:r>
          </a:p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Format très apprécié (&gt; 85%): </a:t>
            </a:r>
            <a:r>
              <a:rPr lang="fr-FR" sz="1800" i="1" dirty="0" smtClean="0"/>
              <a:t>« original, intéressant, créatif, facilite la compréhension…» </a:t>
            </a:r>
            <a:endParaRPr lang="fr-FR" sz="1800" i="1" dirty="0"/>
          </a:p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CR vidéo complémentaire </a:t>
            </a:r>
            <a:r>
              <a:rPr lang="fr-FR" sz="1800" dirty="0"/>
              <a:t>au CR </a:t>
            </a:r>
            <a:r>
              <a:rPr lang="fr-FR" sz="1800" dirty="0" smtClean="0"/>
              <a:t>écrit: autres qualités, appréciation différente</a:t>
            </a:r>
          </a:p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Enrichissement les TP avec des vidéos complémentaires (style/format/langage)</a:t>
            </a:r>
          </a:p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endParaRPr lang="fr-FR" sz="1800" dirty="0" smtClean="0"/>
          </a:p>
          <a:p>
            <a:pPr marL="628650" indent="-273050">
              <a:spcBef>
                <a:spcPts val="1200"/>
              </a:spcBef>
              <a:spcAft>
                <a:spcPts val="1200"/>
              </a:spcAft>
            </a:pPr>
            <a:endParaRPr lang="fr-FR" sz="1800" dirty="0" smtClean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>
          <a:xfrm>
            <a:off x="6172200" y="2234403"/>
            <a:ext cx="5183188" cy="82391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Points à améliorer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>
          <a:xfrm>
            <a:off x="6446520" y="3196395"/>
            <a:ext cx="5452110" cy="36845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Gestion du matériel audio-visuel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T</a:t>
            </a:r>
            <a:r>
              <a:rPr lang="fr-FR" sz="1800" dirty="0" smtClean="0"/>
              <a:t>emps préparation/enregistrement/montage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/>
              <a:t>Autre format: 1 séquence au lieu de 3-5 séquences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Accès à plus d’ordinateurs et casques/écouteurs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Utilisation des téléphones portables pour filmer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dirty="0" smtClean="0"/>
              <a:t>Stockage des vidéos</a:t>
            </a:r>
          </a:p>
          <a:p>
            <a:endParaRPr lang="fr-FR" sz="1800" dirty="0" smtClean="0"/>
          </a:p>
          <a:p>
            <a:endParaRPr lang="fr-FR" sz="1800" dirty="0" smtClean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2"/>
          <p:cNvSpPr>
            <a:spLocks noGrp="1"/>
          </p:cNvSpPr>
          <p:nvPr>
            <p:ph idx="1"/>
          </p:nvPr>
        </p:nvSpPr>
        <p:spPr>
          <a:xfrm>
            <a:off x="3271081" y="4320038"/>
            <a:ext cx="5873479" cy="649288"/>
          </a:xfrm>
        </p:spPr>
        <p:txBody>
          <a:bodyPr>
            <a:normAutofit/>
          </a:bodyPr>
          <a:lstStyle/>
          <a:p>
            <a:pPr marL="0" lvl="1" algn="ctr">
              <a:buFont typeface="Arial" charset="0"/>
              <a:buNone/>
            </a:pPr>
            <a:r>
              <a:rPr lang="fr-FR" sz="2800" b="1" dirty="0">
                <a:solidFill>
                  <a:srgbClr val="178F96"/>
                </a:solidFill>
              </a:rPr>
              <a:t>Merci de votre attention </a:t>
            </a:r>
          </a:p>
        </p:txBody>
      </p:sp>
      <p:pic>
        <p:nvPicPr>
          <p:cNvPr id="22530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95263"/>
            <a:ext cx="1238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 4" descr="C:\Users\annberge\Documents\Images, pictogrammes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0" y="123825"/>
            <a:ext cx="9032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401970" y="5682260"/>
            <a:ext cx="48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mohamad.sleiman@sigma-clermont.fr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 SLEIMAN (SIGMA Clermont)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48"/>
          <a:stretch/>
        </p:blipFill>
        <p:spPr>
          <a:xfrm>
            <a:off x="1081940" y="1320289"/>
            <a:ext cx="3090043" cy="18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15000" contrast="-5000"/>
                    </a14:imgEffect>
                  </a14:imgLayer>
                </a14:imgProps>
              </a:ext>
            </a:extLst>
          </a:blip>
          <a:srcRect l="3953" r="7733"/>
          <a:stretch/>
        </p:blipFill>
        <p:spPr>
          <a:xfrm>
            <a:off x="8178096" y="1322898"/>
            <a:ext cx="3100550" cy="180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10000" contrast="-5000"/>
                    </a14:imgEffect>
                  </a14:imgLayer>
                </a14:imgProps>
              </a:ext>
            </a:extLst>
          </a:blip>
          <a:srcRect l="8772" r="6034"/>
          <a:stretch/>
        </p:blipFill>
        <p:spPr>
          <a:xfrm>
            <a:off x="4665969" y="1320289"/>
            <a:ext cx="3101812" cy="180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12409" y="3237772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Catherine Fayet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408070" y="3237772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Fanny Buhler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05991" y="3237772"/>
            <a:ext cx="20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Mohamad Sleiman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84" y="74613"/>
            <a:ext cx="1403909" cy="9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494</Words>
  <Application>Microsoft Office PowerPoint</Application>
  <PresentationFormat>Grand écran</PresentationFormat>
  <Paragraphs>105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</dc:creator>
  <cp:lastModifiedBy>Anne BERGEAL</cp:lastModifiedBy>
  <cp:revision>59</cp:revision>
  <cp:lastPrinted>2019-06-24T10:18:39Z</cp:lastPrinted>
  <dcterms:created xsi:type="dcterms:W3CDTF">2019-05-14T06:52:55Z</dcterms:created>
  <dcterms:modified xsi:type="dcterms:W3CDTF">2019-06-24T15:07:17Z</dcterms:modified>
</cp:coreProperties>
</file>