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7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0" r:id="rId17"/>
    <p:sldId id="271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188792"/>
    <a:srgbClr val="545454"/>
    <a:srgbClr val="73ECFF"/>
    <a:srgbClr val="A390E7"/>
    <a:srgbClr val="5FC6CC"/>
    <a:srgbClr val="178F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EFEC-9815-49D9-B78A-0035D9981A9C}" type="datetimeFigureOut">
              <a:rPr lang="fr-FR" smtClean="0"/>
              <a:t>25/06/2019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004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EFEC-9815-49D9-B78A-0035D9981A9C}" type="datetimeFigureOut">
              <a:rPr lang="fr-FR" smtClean="0"/>
              <a:t>25/06/2019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614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EFEC-9815-49D9-B78A-0035D9981A9C}" type="datetimeFigureOut">
              <a:rPr lang="fr-FR" smtClean="0"/>
              <a:t>25/06/2019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6355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EFEC-9815-49D9-B78A-0035D9981A9C}" type="datetimeFigureOut">
              <a:rPr lang="fr-FR" smtClean="0"/>
              <a:t>25/06/2019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7303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EFEC-9815-49D9-B78A-0035D9981A9C}" type="datetimeFigureOut">
              <a:rPr lang="fr-FR" smtClean="0"/>
              <a:t>25/06/2019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414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EFEC-9815-49D9-B78A-0035D9981A9C}" type="datetimeFigureOut">
              <a:rPr lang="fr-FR" smtClean="0"/>
              <a:t>25/06/2019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3968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EFEC-9815-49D9-B78A-0035D9981A9C}" type="datetimeFigureOut">
              <a:rPr lang="fr-FR" smtClean="0"/>
              <a:t>25/06/2019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0722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EFEC-9815-49D9-B78A-0035D9981A9C}" type="datetimeFigureOut">
              <a:rPr lang="fr-FR" smtClean="0"/>
              <a:t>25/06/2019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1674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EFEC-9815-49D9-B78A-0035D9981A9C}" type="datetimeFigureOut">
              <a:rPr lang="fr-FR" smtClean="0"/>
              <a:t>25/06/2019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3049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EFEC-9815-49D9-B78A-0035D9981A9C}" type="datetimeFigureOut">
              <a:rPr lang="fr-FR" smtClean="0"/>
              <a:t>25/06/2019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3368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EFEC-9815-49D9-B78A-0035D9981A9C}" type="datetimeFigureOut">
              <a:rPr lang="fr-FR" smtClean="0"/>
              <a:t>25/06/2019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6450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8EFEC-9815-49D9-B78A-0035D9981A9C}" type="datetimeFigureOut">
              <a:rPr lang="fr-FR" smtClean="0"/>
              <a:t>25/06/2019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439EA-A7A0-4BF9-A1D5-663AC435F5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693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02539" y="1506072"/>
            <a:ext cx="69924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4000" b="1" dirty="0" smtClean="0">
                <a:solidFill>
                  <a:srgbClr val="E36C0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Journée PEPI</a:t>
            </a:r>
            <a:endParaRPr lang="fr-FR" sz="4000" b="1" dirty="0">
              <a:solidFill>
                <a:srgbClr val="31849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fr-FR" sz="4000" b="1" dirty="0" smtClean="0">
                <a:solidFill>
                  <a:srgbClr val="31849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smtClean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Jeudi 27 juin 2019</a:t>
            </a:r>
            <a:endParaRPr lang="fr-FR" sz="4000" dirty="0" smtClean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33" y="186485"/>
            <a:ext cx="2469479" cy="11851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45599" y="6447118"/>
            <a:ext cx="6992471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dirty="0" smtClean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Amphithéâtre </a:t>
            </a:r>
            <a:r>
              <a:rPr lang="fr-FR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l’IADT, 51 bd François </a:t>
            </a:r>
            <a:r>
              <a:rPr lang="fr-FR" dirty="0" smtClean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Mitterrand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33253" y="3117863"/>
            <a:ext cx="10303497" cy="3293209"/>
          </a:xfrm>
          <a:prstGeom prst="rect">
            <a:avLst/>
          </a:prstGeom>
          <a:noFill/>
          <a:ln w="47625" cmpd="sng">
            <a:noFill/>
          </a:ln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fr-FR" sz="2800" b="1" dirty="0" smtClean="0">
                <a:solidFill>
                  <a:srgbClr val="178F96"/>
                </a:solidFill>
              </a:rPr>
              <a:t>Développer le mode projet et le travail collaboratif au sein du Mastère Spécialisé « Le Building Information Management pour la gestion intégrée des constructions »</a:t>
            </a:r>
          </a:p>
          <a:p>
            <a:pPr>
              <a:spcBef>
                <a:spcPts val="600"/>
              </a:spcBef>
            </a:pPr>
            <a:endParaRPr lang="fr-FR" sz="2800" b="1" dirty="0">
              <a:solidFill>
                <a:srgbClr val="178F96"/>
              </a:solidFill>
            </a:endParaRPr>
          </a:p>
          <a:p>
            <a:pPr>
              <a:spcBef>
                <a:spcPts val="600"/>
              </a:spcBef>
            </a:pPr>
            <a:endParaRPr lang="fr-FR" sz="2800" b="1" dirty="0" smtClean="0">
              <a:solidFill>
                <a:srgbClr val="178F96"/>
              </a:solidFill>
            </a:endParaRPr>
          </a:p>
          <a:p>
            <a:pPr>
              <a:spcBef>
                <a:spcPts val="600"/>
              </a:spcBef>
            </a:pPr>
            <a:endParaRPr lang="fr-FR" sz="2800" b="1" dirty="0" smtClean="0">
              <a:solidFill>
                <a:srgbClr val="178F96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fr-FR" sz="2000" b="1" dirty="0" smtClean="0">
                <a:solidFill>
                  <a:schemeClr val="accent2"/>
                </a:solidFill>
              </a:rPr>
              <a:t>Aurélie TALON et Gaëlle BAUDOUIN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9" t="13616" r="11104" b="18802"/>
          <a:stretch/>
        </p:blipFill>
        <p:spPr>
          <a:xfrm>
            <a:off x="6723527" y="143431"/>
            <a:ext cx="5351930" cy="118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3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0" y="143960"/>
            <a:ext cx="1237987" cy="7709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297" y="175499"/>
            <a:ext cx="69924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4000" b="1" dirty="0" smtClean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Projets</a:t>
            </a:r>
            <a:endParaRPr lang="fr-FR" sz="4000" dirty="0" smtClean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191875" y="6176963"/>
            <a:ext cx="8262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4000" b="1" dirty="0" smtClean="0">
                <a:solidFill>
                  <a:srgbClr val="E36C0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endParaRPr lang="fr-FR" sz="4000" dirty="0" smtClean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9" t="13616" r="11104" b="18802"/>
          <a:stretch/>
        </p:blipFill>
        <p:spPr>
          <a:xfrm>
            <a:off x="8218334" y="108242"/>
            <a:ext cx="3799764" cy="842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1878" y="1898738"/>
            <a:ext cx="2946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545454"/>
                </a:solidFill>
              </a:rPr>
              <a:t>Objectifs techniques :</a:t>
            </a:r>
            <a:endParaRPr lang="fr-FR" sz="2400" b="1" dirty="0">
              <a:solidFill>
                <a:srgbClr val="545454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05725" y="2556790"/>
            <a:ext cx="4792415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Rédaction d’une charte BIM</a:t>
            </a:r>
          </a:p>
          <a:p>
            <a:pPr marL="342900" indent="-342900">
              <a:lnSpc>
                <a:spcPct val="150000"/>
              </a:lnSpc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Rédaction d’une convention BIM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Rédaction de protocoles BIM</a:t>
            </a:r>
          </a:p>
          <a:p>
            <a:pPr marL="342900" indent="-342900"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Compréhension des besoins et attentes de chaque intervenant en fonction des phases de projet (loi MOP)</a:t>
            </a:r>
          </a:p>
          <a:p>
            <a:pPr marL="342900" indent="-342900">
              <a:lnSpc>
                <a:spcPct val="150000"/>
              </a:lnSpc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Utiliser les outils collaboratif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795297" y="829761"/>
            <a:ext cx="2870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188792"/>
                </a:solidFill>
              </a:rPr>
              <a:t>Projet collaboratif</a:t>
            </a:r>
            <a:endParaRPr lang="fr-FR" sz="2800" b="1" dirty="0">
              <a:solidFill>
                <a:srgbClr val="188792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5674659" y="1898737"/>
            <a:ext cx="36000" cy="406800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336264" y="1898738"/>
            <a:ext cx="33205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545454"/>
                </a:solidFill>
              </a:rPr>
              <a:t>Objectifs pédagogiques :</a:t>
            </a:r>
            <a:endParaRPr lang="fr-FR" sz="2400" b="1" dirty="0">
              <a:solidFill>
                <a:srgbClr val="545454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494153" y="2556790"/>
            <a:ext cx="479241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Définir les tâches à réaliser</a:t>
            </a:r>
          </a:p>
          <a:p>
            <a:pPr marL="342900" indent="-342900"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Définir et suivre un planning des tâches</a:t>
            </a:r>
          </a:p>
          <a:p>
            <a:pPr marL="342900" indent="-342900"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Appréhender le travail à distance</a:t>
            </a:r>
          </a:p>
          <a:p>
            <a:pPr marL="342900" indent="-342900"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Gérer collectivement l’avancement / l’implication du groupe</a:t>
            </a:r>
          </a:p>
          <a:p>
            <a:pPr marL="342900" indent="-342900"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Configurer et utiliser un espace de travail collaboratif</a:t>
            </a:r>
          </a:p>
          <a:p>
            <a:pPr marL="342900" indent="-342900"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Faire une restitution et analyse du travail réalisé : documents fournis et travail collaboratif</a:t>
            </a:r>
          </a:p>
        </p:txBody>
      </p:sp>
    </p:spTree>
    <p:extLst>
      <p:ext uri="{BB962C8B-B14F-4D97-AF65-F5344CB8AC3E}">
        <p14:creationId xmlns:p14="http://schemas.microsoft.com/office/powerpoint/2010/main" val="1359932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0" y="143960"/>
            <a:ext cx="1237987" cy="7709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297" y="175499"/>
            <a:ext cx="69924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4000" b="1" dirty="0" smtClean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Projets</a:t>
            </a:r>
            <a:endParaRPr lang="fr-FR" sz="4000" dirty="0" smtClean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163300" y="6176963"/>
            <a:ext cx="8547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4000" b="1" dirty="0" smtClean="0">
                <a:solidFill>
                  <a:srgbClr val="E36C0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endParaRPr lang="fr-FR" sz="4000" dirty="0" smtClean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9" t="13616" r="11104" b="18802"/>
          <a:stretch/>
        </p:blipFill>
        <p:spPr>
          <a:xfrm>
            <a:off x="8218334" y="108242"/>
            <a:ext cx="3799764" cy="8424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795297" y="829761"/>
            <a:ext cx="2870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188792"/>
                </a:solidFill>
              </a:rPr>
              <a:t>Projet collaboratif</a:t>
            </a:r>
            <a:endParaRPr lang="fr-FR" sz="2800" b="1" dirty="0">
              <a:solidFill>
                <a:srgbClr val="188792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06" y="1673892"/>
            <a:ext cx="2820640" cy="40188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405" y="4413717"/>
            <a:ext cx="4545382" cy="22963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823" y="1466009"/>
            <a:ext cx="5722067" cy="249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35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0" y="143960"/>
            <a:ext cx="1237987" cy="7709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297" y="175499"/>
            <a:ext cx="69924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4000" b="1" dirty="0" smtClean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Projets</a:t>
            </a:r>
            <a:endParaRPr lang="fr-FR" sz="4000" dirty="0" smtClean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210925" y="6176963"/>
            <a:ext cx="8071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4000" b="1" dirty="0" smtClean="0">
                <a:solidFill>
                  <a:srgbClr val="E36C0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endParaRPr lang="fr-FR" sz="4000" dirty="0" smtClean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9" t="13616" r="11104" b="18802"/>
          <a:stretch/>
        </p:blipFill>
        <p:spPr>
          <a:xfrm>
            <a:off x="8218334" y="108242"/>
            <a:ext cx="3799764" cy="842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4526" y="1774453"/>
            <a:ext cx="2946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545454"/>
                </a:solidFill>
              </a:rPr>
              <a:t>Objectifs techniques :</a:t>
            </a:r>
            <a:endParaRPr lang="fr-FR" sz="2400" b="1" dirty="0">
              <a:solidFill>
                <a:srgbClr val="545454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75737" y="2281979"/>
            <a:ext cx="52092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Analyse de la maquette</a:t>
            </a:r>
          </a:p>
          <a:p>
            <a:pPr marL="342900" indent="-342900"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Analyse des performances (structurales et thermiques)</a:t>
            </a:r>
          </a:p>
          <a:p>
            <a:pPr marL="342900" indent="-342900"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Analyse des pathologies</a:t>
            </a:r>
          </a:p>
          <a:p>
            <a:pPr marL="342900" indent="-342900"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Ajout de trois propositions</a:t>
            </a:r>
          </a:p>
          <a:p>
            <a:pPr marL="342900" indent="-342900"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Réduction des dépenses énergétiques</a:t>
            </a:r>
          </a:p>
          <a:p>
            <a:pPr marL="342900" indent="-342900"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Phasage des travaux</a:t>
            </a:r>
          </a:p>
          <a:p>
            <a:pPr marL="342900" indent="-342900"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Charte et Convention pour l’exploitation-maintenance</a:t>
            </a:r>
          </a:p>
          <a:p>
            <a:pPr marL="342900" indent="-342900"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Passage sous un logiciel de gestion technique</a:t>
            </a:r>
          </a:p>
          <a:p>
            <a:pPr marL="342900" indent="-342900"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Planification des travaux d’exploitation-maintenance sur 20 ans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795297" y="829761"/>
            <a:ext cx="5080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188792"/>
                </a:solidFill>
              </a:rPr>
              <a:t>Projet gestion de la maintenance</a:t>
            </a:r>
            <a:endParaRPr lang="fr-FR" sz="2800" b="1" dirty="0">
              <a:solidFill>
                <a:srgbClr val="188792"/>
              </a:solidFill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5961525" y="1898737"/>
            <a:ext cx="0" cy="482400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336264" y="1774453"/>
            <a:ext cx="33205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545454"/>
                </a:solidFill>
              </a:rPr>
              <a:t>Objectifs pédagogiques :</a:t>
            </a:r>
            <a:endParaRPr lang="fr-FR" sz="2400" b="1" dirty="0">
              <a:solidFill>
                <a:srgbClr val="545454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278995" y="2325758"/>
            <a:ext cx="5455805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Appréhender l’alternance travail en salle et travail à distance</a:t>
            </a:r>
          </a:p>
          <a:p>
            <a:pPr marL="342900" indent="-342900"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Organiser le travail selon différentes configurations : alternance entre tous ensemble et par groupes de 2 imposés</a:t>
            </a:r>
          </a:p>
          <a:p>
            <a:pPr marL="342900" indent="-342900"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Prioriser le travail à réaliser compte tenu du temps disponible</a:t>
            </a:r>
          </a:p>
          <a:p>
            <a:pPr marL="342900" indent="-342900"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S’adapter aux capacités des logiciels disponibles / rechercher de l’information complémentaire</a:t>
            </a:r>
          </a:p>
        </p:txBody>
      </p:sp>
    </p:spTree>
    <p:extLst>
      <p:ext uri="{BB962C8B-B14F-4D97-AF65-F5344CB8AC3E}">
        <p14:creationId xmlns:p14="http://schemas.microsoft.com/office/powerpoint/2010/main" val="2994307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0" y="143960"/>
            <a:ext cx="1237987" cy="7709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297" y="175499"/>
            <a:ext cx="69924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4000" b="1" dirty="0" smtClean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Projets</a:t>
            </a:r>
            <a:endParaRPr lang="fr-FR" sz="4000" dirty="0" smtClean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291888" y="6176963"/>
            <a:ext cx="7262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4000" b="1" dirty="0" smtClean="0">
                <a:solidFill>
                  <a:srgbClr val="E36C0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endParaRPr lang="fr-FR" sz="4000" dirty="0" smtClean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9" t="13616" r="11104" b="18802"/>
          <a:stretch/>
        </p:blipFill>
        <p:spPr>
          <a:xfrm>
            <a:off x="8218334" y="108242"/>
            <a:ext cx="3799764" cy="8424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46" y="1923295"/>
            <a:ext cx="4482353" cy="203535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471" y="4300375"/>
            <a:ext cx="6127376" cy="250383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066" y="1991613"/>
            <a:ext cx="4196883" cy="18555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Flèche vers le bas 11"/>
          <p:cNvSpPr/>
          <p:nvPr/>
        </p:nvSpPr>
        <p:spPr>
          <a:xfrm rot="20451348">
            <a:off x="2617693" y="3876831"/>
            <a:ext cx="282388" cy="601040"/>
          </a:xfrm>
          <a:prstGeom prst="downArrow">
            <a:avLst/>
          </a:prstGeom>
          <a:solidFill>
            <a:srgbClr val="18879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vers le bas 12"/>
          <p:cNvSpPr/>
          <p:nvPr/>
        </p:nvSpPr>
        <p:spPr>
          <a:xfrm rot="13327623">
            <a:off x="7765155" y="4194424"/>
            <a:ext cx="282388" cy="601040"/>
          </a:xfrm>
          <a:prstGeom prst="downArrow">
            <a:avLst/>
          </a:prstGeom>
          <a:solidFill>
            <a:srgbClr val="18879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1795297" y="829761"/>
            <a:ext cx="5080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188792"/>
                </a:solidFill>
              </a:rPr>
              <a:t>Projet gestion de la maintenance</a:t>
            </a:r>
            <a:endParaRPr lang="fr-FR" sz="2800" b="1" dirty="0">
              <a:solidFill>
                <a:srgbClr val="1887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386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0" y="143960"/>
            <a:ext cx="1237987" cy="7709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297" y="175499"/>
            <a:ext cx="69924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4000" b="1" dirty="0" smtClean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Projets</a:t>
            </a:r>
            <a:endParaRPr lang="fr-FR" sz="4000" dirty="0" smtClean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220450" y="6176963"/>
            <a:ext cx="7976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4000" b="1" dirty="0" smtClean="0">
                <a:solidFill>
                  <a:srgbClr val="E36C0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endParaRPr lang="fr-FR" sz="4000" dirty="0" smtClean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9" t="13616" r="11104" b="18802"/>
          <a:stretch/>
        </p:blipFill>
        <p:spPr>
          <a:xfrm>
            <a:off x="8218334" y="108242"/>
            <a:ext cx="3799764" cy="8424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010" y="2124635"/>
            <a:ext cx="1760672" cy="59436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118" y="2019303"/>
            <a:ext cx="1416775" cy="80503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29" y="2129353"/>
            <a:ext cx="2559423" cy="5849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442918" y="3739296"/>
            <a:ext cx="78678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rgbClr val="545454"/>
                </a:solidFill>
              </a:rPr>
              <a:t>Action sur le territoire Auvergne Rhône Alpes</a:t>
            </a:r>
          </a:p>
          <a:p>
            <a:pPr algn="ctr"/>
            <a:endParaRPr lang="fr-FR" dirty="0" smtClean="0">
              <a:solidFill>
                <a:srgbClr val="545454"/>
              </a:solidFill>
            </a:endParaRPr>
          </a:p>
          <a:p>
            <a:pPr algn="ctr"/>
            <a:r>
              <a:rPr lang="fr-FR" dirty="0" smtClean="0">
                <a:solidFill>
                  <a:srgbClr val="545454"/>
                </a:solidFill>
              </a:rPr>
              <a:t>Accompagnement de la montée en compétences</a:t>
            </a:r>
          </a:p>
          <a:p>
            <a:pPr algn="ctr"/>
            <a:r>
              <a:rPr lang="fr-FR" dirty="0" smtClean="0">
                <a:solidFill>
                  <a:srgbClr val="545454"/>
                </a:solidFill>
              </a:rPr>
              <a:t>des entreprises vis-à-vis du BIM</a:t>
            </a:r>
            <a:endParaRPr lang="fr-FR" dirty="0">
              <a:solidFill>
                <a:srgbClr val="545454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283870" y="5719482"/>
            <a:ext cx="1613647" cy="646331"/>
          </a:xfrm>
          <a:prstGeom prst="rect">
            <a:avLst/>
          </a:prstGeom>
          <a:noFill/>
          <a:ln>
            <a:solidFill>
              <a:srgbClr val="18879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188792"/>
                </a:solidFill>
              </a:rPr>
              <a:t>Expression du besoin</a:t>
            </a:r>
            <a:endParaRPr lang="fr-FR" dirty="0">
              <a:solidFill>
                <a:srgbClr val="188792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599852" y="5719482"/>
            <a:ext cx="1613647" cy="646331"/>
          </a:xfrm>
          <a:prstGeom prst="rect">
            <a:avLst/>
          </a:prstGeom>
          <a:noFill/>
          <a:ln>
            <a:solidFill>
              <a:srgbClr val="18879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188792"/>
                </a:solidFill>
              </a:rPr>
              <a:t>Retour d’expérience</a:t>
            </a:r>
            <a:endParaRPr lang="fr-FR" dirty="0">
              <a:solidFill>
                <a:srgbClr val="188792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915834" y="5719481"/>
            <a:ext cx="1963271" cy="646331"/>
          </a:xfrm>
          <a:prstGeom prst="rect">
            <a:avLst/>
          </a:prstGeom>
          <a:noFill/>
          <a:ln>
            <a:solidFill>
              <a:srgbClr val="18879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188792"/>
                </a:solidFill>
              </a:rPr>
              <a:t>Partage des bonnes pratiques</a:t>
            </a:r>
            <a:endParaRPr lang="fr-FR" dirty="0">
              <a:solidFill>
                <a:srgbClr val="188792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795297" y="829761"/>
            <a:ext cx="2692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188792"/>
                </a:solidFill>
              </a:rPr>
              <a:t>Projet BIM </a:t>
            </a:r>
            <a:r>
              <a:rPr lang="fr-FR" sz="2800" b="1" dirty="0" err="1" smtClean="0">
                <a:solidFill>
                  <a:srgbClr val="188792"/>
                </a:solidFill>
              </a:rPr>
              <a:t>AuRA</a:t>
            </a:r>
            <a:endParaRPr lang="fr-FR" sz="2800" b="1" dirty="0">
              <a:solidFill>
                <a:srgbClr val="1887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71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0" y="143960"/>
            <a:ext cx="1237987" cy="7709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297" y="175499"/>
            <a:ext cx="69924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4000" b="1" dirty="0" smtClean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Projets</a:t>
            </a:r>
            <a:endParaRPr lang="fr-FR" sz="4000" dirty="0" smtClean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249025" y="6176963"/>
            <a:ext cx="7690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4000" b="1" dirty="0" smtClean="0">
                <a:solidFill>
                  <a:srgbClr val="E36C0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endParaRPr lang="fr-FR" sz="4000" dirty="0" smtClean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9" t="13616" r="11104" b="18802"/>
          <a:stretch/>
        </p:blipFill>
        <p:spPr>
          <a:xfrm>
            <a:off x="8218334" y="108242"/>
            <a:ext cx="3799764" cy="8424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795297" y="829761"/>
            <a:ext cx="2692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188792"/>
                </a:solidFill>
              </a:rPr>
              <a:t>Projet BIM </a:t>
            </a:r>
            <a:r>
              <a:rPr lang="fr-FR" sz="2800" b="1" dirty="0" err="1" smtClean="0">
                <a:solidFill>
                  <a:srgbClr val="188792"/>
                </a:solidFill>
              </a:rPr>
              <a:t>AuRA</a:t>
            </a:r>
            <a:endParaRPr lang="fr-FR" sz="2800" b="1" dirty="0">
              <a:solidFill>
                <a:srgbClr val="18879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1092" y="1774453"/>
            <a:ext cx="53233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545454"/>
                </a:solidFill>
              </a:rPr>
              <a:t>Objectifs techniques pour les étudiants :</a:t>
            </a:r>
            <a:endParaRPr lang="fr-FR" sz="2400" b="1" dirty="0">
              <a:solidFill>
                <a:srgbClr val="545454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73459" y="2371745"/>
            <a:ext cx="4692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Comprendre les besoins des entreprises</a:t>
            </a:r>
          </a:p>
          <a:p>
            <a:pPr marL="342900" indent="-342900">
              <a:lnSpc>
                <a:spcPct val="150000"/>
              </a:lnSpc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Appréhender la cartographie d’activités</a:t>
            </a:r>
          </a:p>
          <a:p>
            <a:pPr marL="342900" indent="-342900">
              <a:lnSpc>
                <a:spcPct val="150000"/>
              </a:lnSpc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Synthétiser les retours d’expérience</a:t>
            </a:r>
          </a:p>
          <a:p>
            <a:pPr marL="342900" indent="-342900">
              <a:lnSpc>
                <a:spcPct val="150000"/>
              </a:lnSpc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Etre en contact avec les entreprises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5961525" y="1898737"/>
            <a:ext cx="0" cy="482400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336264" y="1774453"/>
            <a:ext cx="33205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545454"/>
                </a:solidFill>
              </a:rPr>
              <a:t>Objectifs pédagogiques :</a:t>
            </a:r>
            <a:endParaRPr lang="fr-FR" sz="2400" b="1" dirty="0">
              <a:solidFill>
                <a:srgbClr val="545454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278995" y="2325758"/>
            <a:ext cx="545580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Etre en contact direct avec les industriels</a:t>
            </a:r>
          </a:p>
          <a:p>
            <a:pPr marL="342900" indent="-342900"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Mettre en pratique une technique d’interview</a:t>
            </a:r>
          </a:p>
          <a:p>
            <a:pPr marL="342900" indent="-342900"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Rechercher des informations complémentaires et synthétiser les informations collectées</a:t>
            </a:r>
          </a:p>
          <a:p>
            <a:pPr marL="342900" indent="-342900"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Avoir le retour direct de la profession (journée de restitution le 7 juin 2019)</a:t>
            </a:r>
          </a:p>
        </p:txBody>
      </p:sp>
    </p:spTree>
    <p:extLst>
      <p:ext uri="{BB962C8B-B14F-4D97-AF65-F5344CB8AC3E}">
        <p14:creationId xmlns:p14="http://schemas.microsoft.com/office/powerpoint/2010/main" val="3957508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0" y="143960"/>
            <a:ext cx="1237987" cy="7709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297" y="175499"/>
            <a:ext cx="69924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4000" b="1" dirty="0" smtClean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</a:t>
            </a:r>
            <a:endParaRPr lang="fr-FR" sz="4000" dirty="0" smtClean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258550" y="6176963"/>
            <a:ext cx="7595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4000" b="1" dirty="0" smtClean="0">
                <a:solidFill>
                  <a:srgbClr val="E36C0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endParaRPr lang="fr-FR" sz="4000" dirty="0" smtClean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9" t="13616" r="11104" b="18802"/>
          <a:stretch/>
        </p:blipFill>
        <p:spPr>
          <a:xfrm>
            <a:off x="8218334" y="108242"/>
            <a:ext cx="3799764" cy="8424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321183" y="2000271"/>
            <a:ext cx="8680774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Formation de 350h en présentiel (65%) et à distance (35%)</a:t>
            </a:r>
          </a:p>
          <a:p>
            <a:pPr marL="342900" indent="-342900">
              <a:lnSpc>
                <a:spcPct val="150000"/>
              </a:lnSpc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Approche technique pour l’exploitation maintenance + Approche collaborative</a:t>
            </a:r>
          </a:p>
          <a:p>
            <a:pPr marL="342900" indent="-342900">
              <a:lnSpc>
                <a:spcPct val="150000"/>
              </a:lnSpc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Présentation (50%) et approche projet (50%)</a:t>
            </a:r>
          </a:p>
          <a:p>
            <a:pPr marL="342900" indent="-342900">
              <a:lnSpc>
                <a:spcPct val="150000"/>
              </a:lnSpc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Salle équipée dédiée pour l’utilisation des logiciels BIM</a:t>
            </a:r>
          </a:p>
          <a:p>
            <a:pPr marL="342900" indent="-342900">
              <a:lnSpc>
                <a:spcPct val="150000"/>
              </a:lnSpc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ENT pour regrouper l’ensemble des cours (supports et enregistrements)</a:t>
            </a:r>
          </a:p>
          <a:p>
            <a:pPr marL="342900" indent="-342900">
              <a:lnSpc>
                <a:spcPct val="150000"/>
              </a:lnSpc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Adobe </a:t>
            </a:r>
            <a:r>
              <a:rPr lang="fr-FR" sz="2000" dirty="0" err="1" smtClean="0">
                <a:solidFill>
                  <a:srgbClr val="545454"/>
                </a:solidFill>
              </a:rPr>
              <a:t>Connect</a:t>
            </a:r>
            <a:r>
              <a:rPr lang="fr-FR" sz="2000" dirty="0" smtClean="0">
                <a:solidFill>
                  <a:srgbClr val="545454"/>
                </a:solidFill>
              </a:rPr>
              <a:t> pour les cours à distance</a:t>
            </a:r>
          </a:p>
          <a:p>
            <a:pPr marL="342900" indent="-342900">
              <a:lnSpc>
                <a:spcPct val="150000"/>
              </a:lnSpc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Utilisation de </a:t>
            </a:r>
            <a:r>
              <a:rPr lang="fr-FR" sz="2000" dirty="0" err="1" smtClean="0">
                <a:solidFill>
                  <a:srgbClr val="545454"/>
                </a:solidFill>
              </a:rPr>
              <a:t>Kroqi</a:t>
            </a:r>
            <a:r>
              <a:rPr lang="fr-FR" sz="2000" dirty="0" smtClean="0">
                <a:solidFill>
                  <a:srgbClr val="545454"/>
                </a:solidFill>
              </a:rPr>
              <a:t> pour la gestion des projets en BIM</a:t>
            </a:r>
          </a:p>
        </p:txBody>
      </p:sp>
    </p:spTree>
    <p:extLst>
      <p:ext uri="{BB962C8B-B14F-4D97-AF65-F5344CB8AC3E}">
        <p14:creationId xmlns:p14="http://schemas.microsoft.com/office/powerpoint/2010/main" val="2645094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02539" y="1506072"/>
            <a:ext cx="69924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4000" b="1" dirty="0" smtClean="0">
                <a:solidFill>
                  <a:srgbClr val="E36C0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Journée PEPI</a:t>
            </a:r>
            <a:endParaRPr lang="fr-FR" sz="4000" b="1" dirty="0">
              <a:solidFill>
                <a:srgbClr val="31849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fr-FR" sz="4000" b="1" dirty="0" smtClean="0">
                <a:solidFill>
                  <a:srgbClr val="31849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smtClean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Jeudi 27 juin 2019</a:t>
            </a:r>
            <a:endParaRPr lang="fr-FR" sz="4000" dirty="0" smtClean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33" y="186485"/>
            <a:ext cx="2469479" cy="11851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45599" y="6447118"/>
            <a:ext cx="6992471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dirty="0" smtClean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Amphithéâtre </a:t>
            </a:r>
            <a:r>
              <a:rPr lang="fr-FR" dirty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l’IADT, 51 bd François </a:t>
            </a:r>
            <a:r>
              <a:rPr lang="fr-FR" dirty="0" smtClean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Mitterrand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42217" y="3548169"/>
            <a:ext cx="10303497" cy="1600438"/>
          </a:xfrm>
          <a:prstGeom prst="rect">
            <a:avLst/>
          </a:prstGeom>
          <a:noFill/>
          <a:ln w="47625" cmpd="sng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FR" sz="4000" b="1" dirty="0" smtClean="0">
                <a:solidFill>
                  <a:srgbClr val="178F96"/>
                </a:solidFill>
              </a:rPr>
              <a:t>MERCI   POUR   VOTRE   ATTENTION</a:t>
            </a:r>
          </a:p>
          <a:p>
            <a:pPr algn="ctr">
              <a:spcBef>
                <a:spcPts val="600"/>
              </a:spcBef>
            </a:pPr>
            <a:endParaRPr lang="fr-FR" sz="2800" b="1" dirty="0" smtClean="0">
              <a:solidFill>
                <a:srgbClr val="178F96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fr-FR" sz="2000" b="1" dirty="0" smtClean="0">
                <a:solidFill>
                  <a:schemeClr val="accent2"/>
                </a:solidFill>
              </a:rPr>
              <a:t>Aurélie TALON et Gaëlle BAUDOUIN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9" t="13616" r="11104" b="18802"/>
          <a:stretch/>
        </p:blipFill>
        <p:spPr>
          <a:xfrm>
            <a:off x="6723527" y="143431"/>
            <a:ext cx="5351930" cy="118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00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0" y="143960"/>
            <a:ext cx="1237987" cy="7709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297" y="175499"/>
            <a:ext cx="69924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4000" b="1" dirty="0" smtClean="0">
                <a:solidFill>
                  <a:srgbClr val="E36C0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Contexte</a:t>
            </a:r>
            <a:endParaRPr lang="fr-FR" sz="4000" dirty="0" smtClean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353800" y="6176963"/>
            <a:ext cx="6642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4000" b="1" dirty="0" smtClean="0">
                <a:solidFill>
                  <a:srgbClr val="E36C0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fr-FR" sz="4000" dirty="0" smtClean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9" t="13616" r="11104" b="18802"/>
          <a:stretch/>
        </p:blipFill>
        <p:spPr>
          <a:xfrm>
            <a:off x="8218334" y="108242"/>
            <a:ext cx="3799764" cy="8424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83355" y="1080778"/>
            <a:ext cx="6256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188792"/>
                </a:solidFill>
              </a:rPr>
              <a:t>BIM (Building Information Management)</a:t>
            </a:r>
            <a:endParaRPr lang="fr-FR" sz="2800" b="1" dirty="0">
              <a:solidFill>
                <a:srgbClr val="18879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3355" y="1581061"/>
            <a:ext cx="92094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545454"/>
                </a:solidFill>
              </a:rPr>
              <a:t>Démarche de travail collaboratif sur une même maquette numérique</a:t>
            </a:r>
            <a:endParaRPr lang="fr-FR" sz="2000" dirty="0">
              <a:solidFill>
                <a:srgbClr val="545454"/>
              </a:solidFill>
            </a:endParaRPr>
          </a:p>
        </p:txBody>
      </p:sp>
      <p:pic>
        <p:nvPicPr>
          <p:cNvPr id="11" name="Image 10" descr="cycle-BI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9"/>
          <a:stretch/>
        </p:blipFill>
        <p:spPr>
          <a:xfrm>
            <a:off x="383355" y="2074647"/>
            <a:ext cx="5321198" cy="2520000"/>
          </a:xfrm>
          <a:prstGeom prst="rect">
            <a:avLst/>
          </a:prstGeom>
          <a:ln>
            <a:solidFill>
              <a:srgbClr val="545454"/>
            </a:solidFill>
          </a:ln>
        </p:spPr>
      </p:pic>
      <p:pic>
        <p:nvPicPr>
          <p:cNvPr id="12" name="Image 11" descr="Capture d’écran 2016-03-11 à 16.46.19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9" t="36561" r="8015" b="1797"/>
          <a:stretch/>
        </p:blipFill>
        <p:spPr>
          <a:xfrm>
            <a:off x="6226844" y="2074647"/>
            <a:ext cx="5616711" cy="2519083"/>
          </a:xfrm>
          <a:prstGeom prst="rect">
            <a:avLst/>
          </a:prstGeom>
          <a:ln>
            <a:solidFill>
              <a:srgbClr val="545454"/>
            </a:solidFill>
          </a:ln>
        </p:spPr>
      </p:pic>
      <p:pic>
        <p:nvPicPr>
          <p:cNvPr id="13" name="Image 12" descr="Capture d’écran 2016-03-14 à 21.15.3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54" y="4734644"/>
            <a:ext cx="3050127" cy="2085942"/>
          </a:xfrm>
          <a:prstGeom prst="rect">
            <a:avLst/>
          </a:prstGeom>
          <a:ln>
            <a:solidFill>
              <a:srgbClr val="545454"/>
            </a:solidFill>
          </a:ln>
        </p:spPr>
      </p:pic>
      <p:sp>
        <p:nvSpPr>
          <p:cNvPr id="14" name="ZoneTexte 13"/>
          <p:cNvSpPr txBox="1"/>
          <p:nvPr/>
        </p:nvSpPr>
        <p:spPr>
          <a:xfrm>
            <a:off x="3662343" y="4979071"/>
            <a:ext cx="46389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Gain de productivité</a:t>
            </a:r>
          </a:p>
          <a:p>
            <a:pPr marL="342900" indent="-342900">
              <a:lnSpc>
                <a:spcPct val="150000"/>
              </a:lnSpc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Minimiser les erreurs de conception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Faciliter les échanges et les dialogues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8334" y="4734644"/>
            <a:ext cx="3344461" cy="2084400"/>
          </a:xfrm>
          <a:prstGeom prst="rect">
            <a:avLst/>
          </a:prstGeom>
          <a:ln>
            <a:solidFill>
              <a:srgbClr val="545454"/>
            </a:solidFill>
          </a:ln>
        </p:spPr>
      </p:pic>
    </p:spTree>
    <p:extLst>
      <p:ext uri="{BB962C8B-B14F-4D97-AF65-F5344CB8AC3E}">
        <p14:creationId xmlns:p14="http://schemas.microsoft.com/office/powerpoint/2010/main" val="327779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0" y="143960"/>
            <a:ext cx="1237987" cy="7709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297" y="175499"/>
            <a:ext cx="69924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4000" b="1" dirty="0" smtClean="0">
                <a:solidFill>
                  <a:srgbClr val="E36C0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Contexte</a:t>
            </a:r>
            <a:endParaRPr lang="fr-FR" sz="4000" dirty="0" smtClean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353800" y="6176963"/>
            <a:ext cx="6642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4000" b="1" dirty="0" smtClean="0">
                <a:solidFill>
                  <a:srgbClr val="E36C0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fr-FR" sz="4000" dirty="0" smtClean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9" t="13616" r="11104" b="18802"/>
          <a:stretch/>
        </p:blipFill>
        <p:spPr>
          <a:xfrm>
            <a:off x="8218334" y="108242"/>
            <a:ext cx="3799764" cy="8424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83355" y="1130080"/>
            <a:ext cx="4004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188792"/>
                </a:solidFill>
              </a:rPr>
              <a:t>Exploitation maintenance</a:t>
            </a:r>
            <a:endParaRPr lang="fr-FR" sz="2800" b="1" dirty="0">
              <a:solidFill>
                <a:srgbClr val="188792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031869" y="1912523"/>
            <a:ext cx="402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545454"/>
                </a:solidFill>
              </a:rPr>
              <a:t>GEM </a:t>
            </a:r>
            <a:r>
              <a:rPr lang="fr-FR" dirty="0" smtClean="0">
                <a:solidFill>
                  <a:srgbClr val="545454"/>
                </a:solidFill>
              </a:rPr>
              <a:t>(Gestion Exploitation Maintenance)</a:t>
            </a:r>
            <a:endParaRPr lang="fr-FR" dirty="0">
              <a:solidFill>
                <a:srgbClr val="545454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55494" y="3020071"/>
            <a:ext cx="2346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545454"/>
                </a:solidFill>
              </a:rPr>
              <a:t>GED</a:t>
            </a:r>
          </a:p>
          <a:p>
            <a:pPr algn="ctr"/>
            <a:r>
              <a:rPr lang="fr-FR" dirty="0" smtClean="0">
                <a:solidFill>
                  <a:srgbClr val="545454"/>
                </a:solidFill>
              </a:rPr>
              <a:t>(Gestion Electronique</a:t>
            </a:r>
          </a:p>
          <a:p>
            <a:pPr algn="ctr"/>
            <a:r>
              <a:rPr lang="fr-FR" dirty="0" smtClean="0">
                <a:solidFill>
                  <a:srgbClr val="545454"/>
                </a:solidFill>
              </a:rPr>
              <a:t>de </a:t>
            </a:r>
            <a:r>
              <a:rPr lang="fr-FR" dirty="0">
                <a:solidFill>
                  <a:srgbClr val="545454"/>
                </a:solidFill>
              </a:rPr>
              <a:t>D</a:t>
            </a:r>
            <a:r>
              <a:rPr lang="fr-FR" dirty="0" smtClean="0">
                <a:solidFill>
                  <a:srgbClr val="545454"/>
                </a:solidFill>
              </a:rPr>
              <a:t>ocument)</a:t>
            </a:r>
            <a:endParaRPr lang="fr-FR" dirty="0">
              <a:solidFill>
                <a:srgbClr val="545454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592164" y="3020071"/>
            <a:ext cx="15143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545454"/>
                </a:solidFill>
              </a:rPr>
              <a:t>FM</a:t>
            </a:r>
          </a:p>
          <a:p>
            <a:pPr algn="ctr"/>
            <a:r>
              <a:rPr lang="fr-FR" dirty="0" smtClean="0">
                <a:solidFill>
                  <a:srgbClr val="545454"/>
                </a:solidFill>
              </a:rPr>
              <a:t>(Facility</a:t>
            </a:r>
          </a:p>
          <a:p>
            <a:pPr algn="ctr"/>
            <a:r>
              <a:rPr lang="fr-FR" dirty="0" smtClean="0">
                <a:solidFill>
                  <a:srgbClr val="545454"/>
                </a:solidFill>
              </a:rPr>
              <a:t>Management)</a:t>
            </a:r>
            <a:endParaRPr lang="fr-FR" dirty="0">
              <a:solidFill>
                <a:srgbClr val="545454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096177" y="3020071"/>
            <a:ext cx="19906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545454"/>
                </a:solidFill>
              </a:rPr>
              <a:t>GTB</a:t>
            </a:r>
          </a:p>
          <a:p>
            <a:pPr algn="ctr"/>
            <a:r>
              <a:rPr lang="fr-FR" dirty="0" smtClean="0">
                <a:solidFill>
                  <a:srgbClr val="545454"/>
                </a:solidFill>
              </a:rPr>
              <a:t>(Gestion Technique</a:t>
            </a:r>
          </a:p>
          <a:p>
            <a:pPr algn="ctr"/>
            <a:r>
              <a:rPr lang="fr-FR" dirty="0" smtClean="0">
                <a:solidFill>
                  <a:srgbClr val="545454"/>
                </a:solidFill>
              </a:rPr>
              <a:t>du Bâtiment)</a:t>
            </a:r>
            <a:endParaRPr lang="fr-FR" dirty="0">
              <a:solidFill>
                <a:srgbClr val="545454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9076476" y="3020071"/>
            <a:ext cx="27547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545454"/>
                </a:solidFill>
              </a:rPr>
              <a:t>GMAO</a:t>
            </a:r>
          </a:p>
          <a:p>
            <a:pPr algn="ctr"/>
            <a:r>
              <a:rPr lang="fr-FR" dirty="0" smtClean="0">
                <a:solidFill>
                  <a:srgbClr val="545454"/>
                </a:solidFill>
              </a:rPr>
              <a:t>(Gestion Maintenance</a:t>
            </a:r>
          </a:p>
          <a:p>
            <a:pPr algn="ctr"/>
            <a:r>
              <a:rPr lang="fr-FR" dirty="0" smtClean="0">
                <a:solidFill>
                  <a:srgbClr val="545454"/>
                </a:solidFill>
              </a:rPr>
              <a:t>Exploitation des Bâtiments)</a:t>
            </a:r>
            <a:endParaRPr lang="fr-FR" dirty="0">
              <a:solidFill>
                <a:srgbClr val="545454"/>
              </a:solidFill>
            </a:endParaRPr>
          </a:p>
        </p:txBody>
      </p:sp>
      <p:cxnSp>
        <p:nvCxnSpPr>
          <p:cNvPr id="22" name="Connecteur en angle 21"/>
          <p:cNvCxnSpPr>
            <a:stCxn id="10" idx="2"/>
            <a:endCxn id="11" idx="0"/>
          </p:cNvCxnSpPr>
          <p:nvPr/>
        </p:nvCxnSpPr>
        <p:spPr>
          <a:xfrm rot="5400000">
            <a:off x="3367060" y="343781"/>
            <a:ext cx="738216" cy="4614365"/>
          </a:xfrm>
          <a:prstGeom prst="bentConnector3">
            <a:avLst/>
          </a:prstGeom>
          <a:ln w="28575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en angle 23"/>
          <p:cNvCxnSpPr>
            <a:stCxn id="10" idx="2"/>
            <a:endCxn id="12" idx="0"/>
          </p:cNvCxnSpPr>
          <p:nvPr/>
        </p:nvCxnSpPr>
        <p:spPr>
          <a:xfrm rot="5400000">
            <a:off x="4827230" y="1803951"/>
            <a:ext cx="738216" cy="1694024"/>
          </a:xfrm>
          <a:prstGeom prst="bentConnector3">
            <a:avLst>
              <a:gd name="adj1" fmla="val 50000"/>
            </a:avLst>
          </a:prstGeom>
          <a:ln w="28575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en angle 26"/>
          <p:cNvCxnSpPr>
            <a:stCxn id="10" idx="2"/>
            <a:endCxn id="13" idx="0"/>
          </p:cNvCxnSpPr>
          <p:nvPr/>
        </p:nvCxnSpPr>
        <p:spPr>
          <a:xfrm rot="16200000" flipH="1">
            <a:off x="6198308" y="2126897"/>
            <a:ext cx="738216" cy="1048132"/>
          </a:xfrm>
          <a:prstGeom prst="bentConnector3">
            <a:avLst>
              <a:gd name="adj1" fmla="val 50000"/>
            </a:avLst>
          </a:prstGeom>
          <a:ln w="28575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en angle 29"/>
          <p:cNvCxnSpPr>
            <a:stCxn id="10" idx="2"/>
            <a:endCxn id="14" idx="0"/>
          </p:cNvCxnSpPr>
          <p:nvPr/>
        </p:nvCxnSpPr>
        <p:spPr>
          <a:xfrm rot="16200000" flipH="1">
            <a:off x="7879487" y="445718"/>
            <a:ext cx="738216" cy="4410490"/>
          </a:xfrm>
          <a:prstGeom prst="bentConnector3">
            <a:avLst>
              <a:gd name="adj1" fmla="val 50000"/>
            </a:avLst>
          </a:prstGeom>
          <a:ln w="28575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3758766" y="3943401"/>
            <a:ext cx="1258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rgbClr val="188792"/>
                </a:solidFill>
              </a:rPr>
              <a:t>Occupation</a:t>
            </a:r>
            <a:endParaRPr lang="fr-FR" i="1" dirty="0">
              <a:solidFill>
                <a:srgbClr val="188792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6498849" y="3930667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rgbClr val="188792"/>
                </a:solidFill>
              </a:rPr>
              <a:t>Equipements</a:t>
            </a:r>
            <a:endParaRPr lang="fr-FR" i="1" dirty="0">
              <a:solidFill>
                <a:srgbClr val="188792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10218958" y="3930667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solidFill>
                  <a:srgbClr val="188792"/>
                </a:solidFill>
              </a:rPr>
              <a:t>Bâti</a:t>
            </a:r>
            <a:endParaRPr lang="fr-FR" i="1" dirty="0">
              <a:solidFill>
                <a:srgbClr val="188792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387837" y="4778449"/>
            <a:ext cx="2964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188792"/>
                </a:solidFill>
              </a:rPr>
              <a:t>Mastère Spécialisé</a:t>
            </a:r>
            <a:endParaRPr lang="fr-FR" sz="2800" b="1" dirty="0">
              <a:solidFill>
                <a:srgbClr val="188792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387837" y="5327001"/>
            <a:ext cx="463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Formation niveau BAC+6 diplômante</a:t>
            </a:r>
          </a:p>
          <a:p>
            <a:pPr marL="342900" indent="-342900">
              <a:lnSpc>
                <a:spcPct val="150000"/>
              </a:lnSpc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350 h minimum + thèse professionnelle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5933589" y="5301669"/>
            <a:ext cx="4638975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1 </a:t>
            </a:r>
            <a:r>
              <a:rPr lang="fr-FR" sz="2000" dirty="0">
                <a:solidFill>
                  <a:srgbClr val="545454"/>
                </a:solidFill>
              </a:rPr>
              <a:t>an (extensible à 2 ans)</a:t>
            </a:r>
          </a:p>
          <a:p>
            <a:pPr marL="342900" indent="-342900">
              <a:lnSpc>
                <a:spcPct val="150000"/>
              </a:lnSpc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Formation initiale ou continue</a:t>
            </a:r>
          </a:p>
        </p:txBody>
      </p:sp>
    </p:spTree>
    <p:extLst>
      <p:ext uri="{BB962C8B-B14F-4D97-AF65-F5344CB8AC3E}">
        <p14:creationId xmlns:p14="http://schemas.microsoft.com/office/powerpoint/2010/main" val="864345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0" y="143960"/>
            <a:ext cx="1237987" cy="7709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297" y="175499"/>
            <a:ext cx="69924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4000" b="1" dirty="0" smtClean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Modules de formation</a:t>
            </a:r>
            <a:endParaRPr lang="fr-FR" sz="4000" dirty="0" smtClean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353800" y="6176963"/>
            <a:ext cx="6642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4000" b="1" dirty="0" smtClean="0">
                <a:solidFill>
                  <a:srgbClr val="E36C0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fr-FR" sz="4000" dirty="0" smtClean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9" t="13616" r="11104" b="18802"/>
          <a:stretch/>
        </p:blipFill>
        <p:spPr>
          <a:xfrm>
            <a:off x="8218334" y="108242"/>
            <a:ext cx="3799764" cy="84240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92319" y="5470436"/>
            <a:ext cx="463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Open BIM et Interopérabilité</a:t>
            </a:r>
          </a:p>
          <a:p>
            <a:pPr marL="342900" indent="-342900">
              <a:lnSpc>
                <a:spcPct val="150000"/>
              </a:lnSpc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Travail collaboratif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301141" y="5494813"/>
            <a:ext cx="463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Aspects juridiques</a:t>
            </a:r>
            <a:endParaRPr lang="fr-FR" sz="2000" dirty="0">
              <a:solidFill>
                <a:srgbClr val="545454"/>
              </a:solidFill>
            </a:endParaRPr>
          </a:p>
          <a:p>
            <a:pPr marL="342900" indent="-342900">
              <a:lnSpc>
                <a:spcPct val="150000"/>
              </a:lnSpc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Aspects réglementaires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2782614" y="1518875"/>
            <a:ext cx="1945341" cy="3481025"/>
            <a:chOff x="2824117" y="1518875"/>
            <a:chExt cx="1945341" cy="3481025"/>
          </a:xfrm>
        </p:grpSpPr>
        <p:sp>
          <p:nvSpPr>
            <p:cNvPr id="10" name="Rectangle à coins arrondis 9"/>
            <p:cNvSpPr/>
            <p:nvPr/>
          </p:nvSpPr>
          <p:spPr>
            <a:xfrm flipH="1">
              <a:off x="2824787" y="1518875"/>
              <a:ext cx="1944000" cy="1440000"/>
            </a:xfrm>
            <a:prstGeom prst="roundRect">
              <a:avLst/>
            </a:prstGeom>
            <a:solidFill>
              <a:srgbClr val="188792"/>
            </a:solidFill>
            <a:ln>
              <a:solidFill>
                <a:schemeClr val="bg1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Module </a:t>
              </a:r>
              <a:r>
                <a:rPr lang="fr-FR" b="1" dirty="0" smtClean="0">
                  <a:solidFill>
                    <a:schemeClr val="bg1"/>
                  </a:solidFill>
                </a:rPr>
                <a:t>2</a:t>
              </a:r>
              <a:endParaRPr lang="fr-FR" b="1" dirty="0">
                <a:solidFill>
                  <a:schemeClr val="bg1"/>
                </a:solidFill>
              </a:endParaRPr>
            </a:p>
            <a:p>
              <a:pPr algn="ctr"/>
              <a:r>
                <a:rPr lang="fr-FR" dirty="0">
                  <a:solidFill>
                    <a:schemeClr val="bg1"/>
                  </a:solidFill>
                </a:rPr>
                <a:t>Le BIM pour prioriser la maintenance </a:t>
              </a:r>
              <a:r>
                <a:rPr lang="fr-FR" dirty="0" smtClean="0">
                  <a:solidFill>
                    <a:schemeClr val="bg1"/>
                  </a:solidFill>
                </a:rPr>
                <a:t>intégrée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3476828" y="3044695"/>
              <a:ext cx="6399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>
                  <a:solidFill>
                    <a:srgbClr val="188792"/>
                  </a:solidFill>
                </a:rPr>
                <a:t>90 h</a:t>
              </a:r>
              <a:endParaRPr lang="fr-FR" sz="2000" b="1" dirty="0">
                <a:solidFill>
                  <a:srgbClr val="188792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824117" y="3522572"/>
              <a:ext cx="1945341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188792"/>
                  </a:solidFill>
                </a:rPr>
                <a:t>Quelles sont les solutions de maintenance et comment les prioriser ?</a:t>
              </a:r>
              <a:endParaRPr lang="fr-FR" dirty="0">
                <a:solidFill>
                  <a:srgbClr val="188792"/>
                </a:solidFill>
              </a:endParaRPr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525760" y="1518875"/>
            <a:ext cx="1945341" cy="3204026"/>
            <a:chOff x="525760" y="1518875"/>
            <a:chExt cx="1945341" cy="3204026"/>
          </a:xfrm>
        </p:grpSpPr>
        <p:sp>
          <p:nvSpPr>
            <p:cNvPr id="9" name="Rectangle à coins arrondis 8"/>
            <p:cNvSpPr/>
            <p:nvPr/>
          </p:nvSpPr>
          <p:spPr>
            <a:xfrm flipH="1">
              <a:off x="526430" y="1518875"/>
              <a:ext cx="1944000" cy="1440000"/>
            </a:xfrm>
            <a:prstGeom prst="roundRect">
              <a:avLst/>
            </a:prstGeom>
            <a:solidFill>
              <a:srgbClr val="FF6600"/>
            </a:solidFill>
            <a:ln>
              <a:solidFill>
                <a:schemeClr val="bg1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</a:rPr>
                <a:t>Module </a:t>
              </a:r>
              <a:r>
                <a:rPr lang="fr-FR" b="1" dirty="0" smtClean="0">
                  <a:solidFill>
                    <a:schemeClr val="tx1"/>
                  </a:solidFill>
                </a:rPr>
                <a:t>1</a:t>
              </a:r>
              <a:endParaRPr lang="fr-FR" b="1" dirty="0">
                <a:solidFill>
                  <a:schemeClr val="tx1"/>
                </a:solidFill>
              </a:endParaRPr>
            </a:p>
            <a:p>
              <a:pPr algn="ctr"/>
              <a:r>
                <a:rPr lang="fr-FR" dirty="0">
                  <a:solidFill>
                    <a:schemeClr val="tx1"/>
                  </a:solidFill>
                </a:rPr>
                <a:t>Le BIM pour l’évaluation des performances </a:t>
              </a:r>
              <a:r>
                <a:rPr lang="fr-FR" dirty="0" smtClean="0">
                  <a:solidFill>
                    <a:schemeClr val="tx1"/>
                  </a:solidFill>
                </a:rPr>
                <a:t>techniques</a:t>
              </a: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1178471" y="3044695"/>
              <a:ext cx="6399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>
                  <a:solidFill>
                    <a:srgbClr val="188792"/>
                  </a:solidFill>
                </a:rPr>
                <a:t>96 h</a:t>
              </a:r>
              <a:endParaRPr lang="fr-FR" sz="2000" b="1" dirty="0">
                <a:solidFill>
                  <a:srgbClr val="188792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25760" y="3522572"/>
              <a:ext cx="194534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188792"/>
                  </a:solidFill>
                </a:rPr>
                <a:t>Pour un ouvrage existant, quelles sont ses capacités résiduelles ?</a:t>
              </a:r>
              <a:endParaRPr lang="fr-FR" dirty="0">
                <a:solidFill>
                  <a:srgbClr val="188792"/>
                </a:solidFill>
              </a:endParaRPr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5039468" y="1518875"/>
            <a:ext cx="1945341" cy="3204026"/>
            <a:chOff x="5126729" y="1518875"/>
            <a:chExt cx="1945341" cy="3204026"/>
          </a:xfrm>
        </p:grpSpPr>
        <p:sp>
          <p:nvSpPr>
            <p:cNvPr id="11" name="Rectangle à coins arrondis 10"/>
            <p:cNvSpPr/>
            <p:nvPr/>
          </p:nvSpPr>
          <p:spPr>
            <a:xfrm flipH="1">
              <a:off x="5127399" y="1518875"/>
              <a:ext cx="1944000" cy="1440000"/>
            </a:xfrm>
            <a:prstGeom prst="roundRect">
              <a:avLst/>
            </a:prstGeom>
            <a:solidFill>
              <a:srgbClr val="545454"/>
            </a:solidFill>
            <a:ln>
              <a:solidFill>
                <a:schemeClr val="bg1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Module </a:t>
              </a:r>
              <a:r>
                <a:rPr lang="fr-FR" b="1" dirty="0" smtClean="0">
                  <a:solidFill>
                    <a:schemeClr val="bg1"/>
                  </a:solidFill>
                </a:rPr>
                <a:t>3</a:t>
              </a:r>
              <a:endParaRPr lang="fr-FR" b="1" dirty="0">
                <a:solidFill>
                  <a:schemeClr val="bg1"/>
                </a:solidFill>
              </a:endParaRPr>
            </a:p>
            <a:p>
              <a:pPr algn="ctr"/>
              <a:r>
                <a:rPr lang="fr-FR" dirty="0">
                  <a:solidFill>
                    <a:schemeClr val="bg1"/>
                  </a:solidFill>
                </a:rPr>
                <a:t>Le BIM  en phase de conception et de réalisation de </a:t>
              </a:r>
              <a:r>
                <a:rPr lang="fr-FR" dirty="0" smtClean="0">
                  <a:solidFill>
                    <a:schemeClr val="bg1"/>
                  </a:solidFill>
                </a:rPr>
                <a:t>travaux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5779440" y="3044695"/>
              <a:ext cx="6399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>
                  <a:solidFill>
                    <a:srgbClr val="188792"/>
                  </a:solidFill>
                </a:rPr>
                <a:t>52 h</a:t>
              </a:r>
              <a:endParaRPr lang="fr-FR" sz="2000" b="1" dirty="0">
                <a:solidFill>
                  <a:srgbClr val="188792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126729" y="3522572"/>
              <a:ext cx="194534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188792"/>
                  </a:solidFill>
                </a:rPr>
                <a:t>Comment concevoir, planifier et suivre les travaux ?</a:t>
              </a:r>
              <a:endParaRPr lang="fr-FR" dirty="0">
                <a:solidFill>
                  <a:srgbClr val="188792"/>
                </a:solidFill>
              </a:endParaRPr>
            </a:p>
          </p:txBody>
        </p:sp>
      </p:grpSp>
      <p:grpSp>
        <p:nvGrpSpPr>
          <p:cNvPr id="27" name="Groupe 26"/>
          <p:cNvGrpSpPr/>
          <p:nvPr/>
        </p:nvGrpSpPr>
        <p:grpSpPr>
          <a:xfrm>
            <a:off x="7296322" y="1518875"/>
            <a:ext cx="2142565" cy="3481025"/>
            <a:chOff x="7391401" y="1518875"/>
            <a:chExt cx="2142565" cy="3481025"/>
          </a:xfrm>
        </p:grpSpPr>
        <p:sp>
          <p:nvSpPr>
            <p:cNvPr id="12" name="Rectangle à coins arrondis 11"/>
            <p:cNvSpPr/>
            <p:nvPr/>
          </p:nvSpPr>
          <p:spPr>
            <a:xfrm flipH="1">
              <a:off x="7490683" y="1518875"/>
              <a:ext cx="1944000" cy="1440000"/>
            </a:xfrm>
            <a:prstGeom prst="roundRect">
              <a:avLst/>
            </a:prstGeom>
            <a:solidFill>
              <a:srgbClr val="A390E7"/>
            </a:solidFill>
            <a:ln>
              <a:solidFill>
                <a:schemeClr val="bg1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</a:rPr>
                <a:t>Module </a:t>
              </a:r>
              <a:r>
                <a:rPr lang="fr-FR" b="1" dirty="0" smtClean="0">
                  <a:solidFill>
                    <a:schemeClr val="bg1"/>
                  </a:solidFill>
                </a:rPr>
                <a:t>4</a:t>
              </a:r>
            </a:p>
            <a:p>
              <a:pPr algn="ctr"/>
              <a:r>
                <a:rPr lang="fr-FR" dirty="0" smtClean="0">
                  <a:solidFill>
                    <a:schemeClr val="bg1"/>
                  </a:solidFill>
                </a:rPr>
                <a:t>Le </a:t>
              </a:r>
              <a:r>
                <a:rPr lang="fr-FR" dirty="0">
                  <a:solidFill>
                    <a:schemeClr val="bg1"/>
                  </a:solidFill>
                </a:rPr>
                <a:t>BIM  en phase de gestion technique du </a:t>
              </a:r>
              <a:r>
                <a:rPr lang="fr-FR" dirty="0" smtClean="0">
                  <a:solidFill>
                    <a:schemeClr val="bg1"/>
                  </a:solidFill>
                </a:rPr>
                <a:t>patrimoine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8142724" y="3044695"/>
              <a:ext cx="6399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>
                  <a:solidFill>
                    <a:srgbClr val="188792"/>
                  </a:solidFill>
                </a:rPr>
                <a:t>52 h</a:t>
              </a:r>
              <a:endParaRPr lang="fr-FR" sz="2000" b="1" dirty="0">
                <a:solidFill>
                  <a:srgbClr val="188792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391401" y="3522572"/>
              <a:ext cx="2142565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188792"/>
                  </a:solidFill>
                </a:rPr>
                <a:t>Comment gérer au quotidien (entretien et travaux de maintenance) un ouvrage ?</a:t>
              </a:r>
              <a:endParaRPr lang="fr-FR" dirty="0">
                <a:solidFill>
                  <a:srgbClr val="188792"/>
                </a:solidFill>
              </a:endParaRPr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9750400" y="1518875"/>
            <a:ext cx="2142565" cy="2927027"/>
            <a:chOff x="9750400" y="1518875"/>
            <a:chExt cx="2142565" cy="2927027"/>
          </a:xfrm>
        </p:grpSpPr>
        <p:sp>
          <p:nvSpPr>
            <p:cNvPr id="13" name="Rectangle à coins arrondis 12"/>
            <p:cNvSpPr/>
            <p:nvPr/>
          </p:nvSpPr>
          <p:spPr>
            <a:xfrm flipH="1">
              <a:off x="9849682" y="1518875"/>
              <a:ext cx="1944000" cy="1440000"/>
            </a:xfrm>
            <a:prstGeom prst="roundRect">
              <a:avLst/>
            </a:prstGeom>
            <a:solidFill>
              <a:srgbClr val="73ECFF"/>
            </a:solidFill>
            <a:ln>
              <a:solidFill>
                <a:schemeClr val="bg1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</a:rPr>
                <a:t>Module </a:t>
              </a:r>
              <a:r>
                <a:rPr lang="fr-FR" b="1" dirty="0" smtClean="0">
                  <a:solidFill>
                    <a:schemeClr val="tx1"/>
                  </a:solidFill>
                </a:rPr>
                <a:t>5</a:t>
              </a:r>
              <a:endParaRPr lang="fr-FR" b="1" dirty="0">
                <a:solidFill>
                  <a:schemeClr val="tx1"/>
                </a:solidFill>
              </a:endParaRPr>
            </a:p>
            <a:p>
              <a:pPr algn="ctr"/>
              <a:r>
                <a:rPr lang="fr-FR" dirty="0">
                  <a:solidFill>
                    <a:schemeClr val="tx1"/>
                  </a:solidFill>
                </a:rPr>
                <a:t>Synthèse par études de cas en </a:t>
              </a:r>
              <a:r>
                <a:rPr lang="fr-FR" dirty="0" smtClean="0">
                  <a:solidFill>
                    <a:schemeClr val="tx1"/>
                  </a:solidFill>
                </a:rPr>
                <a:t>BIM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10501723" y="3044695"/>
              <a:ext cx="6399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b="1" dirty="0" smtClean="0">
                  <a:solidFill>
                    <a:srgbClr val="188792"/>
                  </a:solidFill>
                </a:rPr>
                <a:t>52 h</a:t>
              </a:r>
              <a:endParaRPr lang="fr-FR" sz="2000" b="1" dirty="0">
                <a:solidFill>
                  <a:srgbClr val="188792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750400" y="3522572"/>
              <a:ext cx="214256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188792"/>
                  </a:solidFill>
                </a:rPr>
                <a:t>Appliquer les 4 modules sur un même projet.</a:t>
              </a:r>
              <a:endParaRPr lang="fr-FR" dirty="0">
                <a:solidFill>
                  <a:srgbClr val="18879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1284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0" y="143960"/>
            <a:ext cx="1237987" cy="7709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297" y="175499"/>
            <a:ext cx="69924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4000" b="1" dirty="0" smtClean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Format d’apprentissage</a:t>
            </a:r>
            <a:endParaRPr lang="fr-FR" sz="4000" dirty="0" smtClean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353800" y="6176963"/>
            <a:ext cx="6642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4000" b="1" dirty="0" smtClean="0">
                <a:solidFill>
                  <a:srgbClr val="E36C0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fr-FR" sz="4000" dirty="0" smtClean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9" t="13616" r="11104" b="18802"/>
          <a:stretch/>
        </p:blipFill>
        <p:spPr>
          <a:xfrm>
            <a:off x="8218334" y="108242"/>
            <a:ext cx="3799764" cy="8424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857984" y="1368004"/>
            <a:ext cx="10849921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60% par des professionnels – 40% par des enseignants</a:t>
            </a:r>
          </a:p>
          <a:p>
            <a:pPr marL="1257300" lvl="2" indent="-342900">
              <a:lnSpc>
                <a:spcPct val="150000"/>
              </a:lnSpc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188792"/>
                </a:solidFill>
              </a:rPr>
              <a:t>Bâtiments (50%) – Infrastructures (25%) – Ouvrages d’art (25%)</a:t>
            </a:r>
          </a:p>
          <a:p>
            <a:pPr marL="1257300" lvl="2" indent="-342900">
              <a:lnSpc>
                <a:spcPct val="150000"/>
              </a:lnSpc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188792"/>
                </a:solidFill>
              </a:rPr>
              <a:t>Spécialistes BIM (80%) et Spécialistes Métiers (20%)</a:t>
            </a:r>
          </a:p>
          <a:p>
            <a:pPr marL="1257300" lvl="2" indent="-342900">
              <a:lnSpc>
                <a:spcPct val="150000"/>
              </a:lnSpc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188792"/>
                </a:solidFill>
              </a:rPr>
              <a:t>Clermontois (50%) – Nationaux (50%) </a:t>
            </a:r>
          </a:p>
          <a:p>
            <a:pPr marL="342900" indent="-342900">
              <a:lnSpc>
                <a:spcPct val="150000"/>
              </a:lnSpc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Différentes visions</a:t>
            </a:r>
          </a:p>
          <a:p>
            <a:pPr marL="1257300" lvl="2" indent="-342900"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188792"/>
                </a:solidFill>
              </a:rPr>
              <a:t>Architectes, Ingénieurs de bureau d’étude structure, bureau méthodes, bureau de contrôle, de lot de second œuvre</a:t>
            </a:r>
          </a:p>
          <a:p>
            <a:pPr marL="1257300" lvl="2" indent="-342900">
              <a:lnSpc>
                <a:spcPct val="150000"/>
              </a:lnSpc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188792"/>
                </a:solidFill>
              </a:rPr>
              <a:t>Gestionnaires publics et privés</a:t>
            </a:r>
          </a:p>
          <a:p>
            <a:pPr marL="1257300" lvl="2" indent="-342900">
              <a:lnSpc>
                <a:spcPct val="150000"/>
              </a:lnSpc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188792"/>
                </a:solidFill>
              </a:rPr>
              <a:t>Des grands groupes et des PME</a:t>
            </a:r>
          </a:p>
          <a:p>
            <a:pPr marL="342900" indent="-342900">
              <a:lnSpc>
                <a:spcPct val="150000"/>
              </a:lnSpc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65% en Présentiel + 35% à Distance</a:t>
            </a:r>
          </a:p>
          <a:p>
            <a:pPr marL="342900" indent="-342900">
              <a:lnSpc>
                <a:spcPct val="150000"/>
              </a:lnSpc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50% Présentation + 50% Mise en pratique</a:t>
            </a:r>
          </a:p>
        </p:txBody>
      </p:sp>
    </p:spTree>
    <p:extLst>
      <p:ext uri="{BB962C8B-B14F-4D97-AF65-F5344CB8AC3E}">
        <p14:creationId xmlns:p14="http://schemas.microsoft.com/office/powerpoint/2010/main" val="3688802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0" y="143960"/>
            <a:ext cx="1237987" cy="7709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297" y="175499"/>
            <a:ext cx="69924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4000" b="1" dirty="0" smtClean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Format d’apprentissage</a:t>
            </a:r>
            <a:endParaRPr lang="fr-FR" sz="4000" dirty="0" smtClean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353800" y="6176963"/>
            <a:ext cx="6642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4000" b="1" dirty="0" smtClean="0">
                <a:solidFill>
                  <a:srgbClr val="E36C0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lang="fr-FR" sz="4000" dirty="0" smtClean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9" t="13616" r="11104" b="18802"/>
          <a:stretch/>
        </p:blipFill>
        <p:spPr>
          <a:xfrm>
            <a:off x="8218334" y="108242"/>
            <a:ext cx="3799764" cy="842400"/>
          </a:xfrm>
          <a:prstGeom prst="rect">
            <a:avLst/>
          </a:prstGeom>
        </p:spPr>
      </p:pic>
      <p:pic>
        <p:nvPicPr>
          <p:cNvPr id="9" name="Imag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667" y="1238896"/>
            <a:ext cx="7450066" cy="37858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5173" y="5348760"/>
            <a:ext cx="1134077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rgbClr val="545454"/>
                </a:solidFill>
              </a:rPr>
              <a:t>Présentiel – </a:t>
            </a:r>
            <a:r>
              <a:rPr lang="fr-FR" dirty="0" smtClean="0">
                <a:solidFill>
                  <a:srgbClr val="188792"/>
                </a:solidFill>
              </a:rPr>
              <a:t>Salle équipée dédiée </a:t>
            </a:r>
            <a:r>
              <a:rPr lang="fr-FR" dirty="0" smtClean="0">
                <a:solidFill>
                  <a:srgbClr val="545454"/>
                </a:solidFill>
              </a:rPr>
              <a:t>– </a:t>
            </a:r>
            <a:r>
              <a:rPr lang="fr-FR" dirty="0" smtClean="0">
                <a:solidFill>
                  <a:srgbClr val="FF6600"/>
                </a:solidFill>
              </a:rPr>
              <a:t>Prise en main d’outils numériques</a:t>
            </a:r>
          </a:p>
          <a:p>
            <a:pPr marL="342900" indent="-342900"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dirty="0" smtClean="0">
                <a:solidFill>
                  <a:srgbClr val="545454"/>
                </a:solidFill>
              </a:rPr>
              <a:t>A distance – </a:t>
            </a:r>
            <a:r>
              <a:rPr lang="fr-FR" dirty="0" smtClean="0">
                <a:solidFill>
                  <a:srgbClr val="188792"/>
                </a:solidFill>
              </a:rPr>
              <a:t>Web conférences (Adobe </a:t>
            </a:r>
            <a:r>
              <a:rPr lang="fr-FR" dirty="0" err="1" smtClean="0">
                <a:solidFill>
                  <a:srgbClr val="188792"/>
                </a:solidFill>
              </a:rPr>
              <a:t>Connect</a:t>
            </a:r>
            <a:r>
              <a:rPr lang="fr-FR" dirty="0" smtClean="0">
                <a:solidFill>
                  <a:srgbClr val="188792"/>
                </a:solidFill>
              </a:rPr>
              <a:t>) + ENT dédié (cours en ligne) + Plateforme </a:t>
            </a:r>
            <a:r>
              <a:rPr lang="fr-FR" dirty="0" err="1" smtClean="0">
                <a:solidFill>
                  <a:srgbClr val="188792"/>
                </a:solidFill>
              </a:rPr>
              <a:t>Kroqi</a:t>
            </a:r>
            <a:r>
              <a:rPr lang="fr-FR" dirty="0" smtClean="0">
                <a:solidFill>
                  <a:srgbClr val="545454"/>
                </a:solidFill>
              </a:rPr>
              <a:t> – </a:t>
            </a:r>
            <a:r>
              <a:rPr lang="fr-FR" dirty="0" smtClean="0">
                <a:solidFill>
                  <a:srgbClr val="FF6600"/>
                </a:solidFill>
              </a:rPr>
              <a:t>Mise en pratique de la collaboration à distance</a:t>
            </a:r>
          </a:p>
        </p:txBody>
      </p:sp>
    </p:spTree>
    <p:extLst>
      <p:ext uri="{BB962C8B-B14F-4D97-AF65-F5344CB8AC3E}">
        <p14:creationId xmlns:p14="http://schemas.microsoft.com/office/powerpoint/2010/main" val="3543689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0" y="143960"/>
            <a:ext cx="1237987" cy="7709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297" y="175499"/>
            <a:ext cx="69924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4000" b="1" dirty="0" smtClean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Format d’apprentissage</a:t>
            </a:r>
            <a:endParaRPr lang="fr-FR" sz="4000" dirty="0" smtClean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353800" y="6176963"/>
            <a:ext cx="6642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4000" b="1" dirty="0" smtClean="0">
                <a:solidFill>
                  <a:srgbClr val="E36C0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endParaRPr lang="fr-FR" sz="4000" dirty="0" smtClean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9" t="13616" r="11104" b="18802"/>
          <a:stretch/>
        </p:blipFill>
        <p:spPr>
          <a:xfrm>
            <a:off x="8218334" y="108242"/>
            <a:ext cx="3799764" cy="8424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33348" t="16775" r="39153" b="4468"/>
          <a:stretch/>
        </p:blipFill>
        <p:spPr>
          <a:xfrm>
            <a:off x="533401" y="1719263"/>
            <a:ext cx="3748088" cy="4252912"/>
          </a:xfrm>
          <a:prstGeom prst="rect">
            <a:avLst/>
          </a:prstGeom>
          <a:ln>
            <a:solidFill>
              <a:srgbClr val="545454"/>
            </a:solidFill>
          </a:ln>
        </p:spPr>
      </p:pic>
      <p:sp>
        <p:nvSpPr>
          <p:cNvPr id="9" name="ZoneTexte 8"/>
          <p:cNvSpPr txBox="1"/>
          <p:nvPr/>
        </p:nvSpPr>
        <p:spPr>
          <a:xfrm>
            <a:off x="4653969" y="1279132"/>
            <a:ext cx="712872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1 cours global</a:t>
            </a:r>
          </a:p>
          <a:p>
            <a:pPr marL="1257300" lvl="2" indent="-342900"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188792"/>
                </a:solidFill>
              </a:rPr>
              <a:t>Présentation du Mastère Spécialisé</a:t>
            </a:r>
          </a:p>
          <a:p>
            <a:pPr marL="1257300" lvl="2" indent="-342900"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188792"/>
                </a:solidFill>
              </a:rPr>
              <a:t>Informations pratiques</a:t>
            </a:r>
          </a:p>
          <a:p>
            <a:pPr marL="1257300" lvl="2" indent="-342900"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188792"/>
                </a:solidFill>
              </a:rPr>
              <a:t>Liste des intervenants</a:t>
            </a:r>
          </a:p>
          <a:p>
            <a:pPr marL="1257300" lvl="2" indent="-342900"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188792"/>
                </a:solidFill>
              </a:rPr>
              <a:t>Lien et notice d’utilisation des cours à distance</a:t>
            </a:r>
          </a:p>
          <a:p>
            <a:pPr marL="1257300" lvl="2" indent="-342900"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188792"/>
                </a:solidFill>
              </a:rPr>
              <a:t>Planning des cours,</a:t>
            </a:r>
          </a:p>
          <a:p>
            <a:pPr marL="1257300" lvl="2" indent="-342900"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188792"/>
                </a:solidFill>
              </a:rPr>
              <a:t>Etc.</a:t>
            </a:r>
          </a:p>
          <a:p>
            <a:pPr marL="342900" indent="-342900"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545454"/>
                </a:solidFill>
              </a:rPr>
              <a:t>5 cours : 1 pour chaque module</a:t>
            </a:r>
          </a:p>
          <a:p>
            <a:pPr marL="1257300" lvl="2" indent="-342900"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188792"/>
                </a:solidFill>
              </a:rPr>
              <a:t>Présentation du module</a:t>
            </a:r>
            <a:endParaRPr lang="fr-FR" sz="2000" dirty="0">
              <a:solidFill>
                <a:srgbClr val="188792"/>
              </a:solidFill>
            </a:endParaRPr>
          </a:p>
          <a:p>
            <a:pPr marL="1257300" lvl="2" indent="-342900"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188792"/>
                </a:solidFill>
              </a:rPr>
              <a:t>Présentation des séances (objectifs, contenu, prérequis nécessaires)</a:t>
            </a:r>
            <a:endParaRPr lang="fr-FR" sz="2000" dirty="0">
              <a:solidFill>
                <a:srgbClr val="188792"/>
              </a:solidFill>
            </a:endParaRPr>
          </a:p>
          <a:p>
            <a:pPr marL="1257300" lvl="2" indent="-342900"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188792"/>
                </a:solidFill>
              </a:rPr>
              <a:t>Supports de cours</a:t>
            </a:r>
          </a:p>
          <a:p>
            <a:pPr marL="1257300" lvl="2" indent="-342900"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188792"/>
                </a:solidFill>
              </a:rPr>
              <a:t>Enregistrements des cours à distance</a:t>
            </a:r>
          </a:p>
          <a:p>
            <a:pPr marL="1257300" lvl="2" indent="-342900">
              <a:spcAft>
                <a:spcPts val="600"/>
              </a:spcAft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000" dirty="0" smtClean="0">
                <a:solidFill>
                  <a:srgbClr val="188792"/>
                </a:solidFill>
              </a:rPr>
              <a:t>Forum</a:t>
            </a:r>
            <a:endParaRPr lang="fr-FR" sz="2000" dirty="0">
              <a:solidFill>
                <a:srgbClr val="1887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2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e 47"/>
          <p:cNvGrpSpPr/>
          <p:nvPr/>
        </p:nvGrpSpPr>
        <p:grpSpPr>
          <a:xfrm>
            <a:off x="157180" y="108242"/>
            <a:ext cx="11860918" cy="6776607"/>
            <a:chOff x="157180" y="108242"/>
            <a:chExt cx="11860918" cy="6776607"/>
          </a:xfrm>
        </p:grpSpPr>
        <p:pic>
          <p:nvPicPr>
            <p:cNvPr id="4" name="Image 3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80" y="143960"/>
              <a:ext cx="1237987" cy="770964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795297" y="175499"/>
              <a:ext cx="699247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fr-FR" sz="4000" b="1" dirty="0" smtClean="0">
                  <a:solidFill>
                    <a:srgbClr val="E36C0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Format d’apprentissage</a:t>
              </a:r>
              <a:endParaRPr lang="fr-FR" sz="400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1353800" y="6176963"/>
              <a:ext cx="66429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spcAft>
                  <a:spcPts val="0"/>
                </a:spcAft>
              </a:pPr>
              <a:r>
                <a:rPr lang="fr-FR" sz="4000" b="1" dirty="0" smtClean="0">
                  <a:solidFill>
                    <a:srgbClr val="E36C0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8</a:t>
              </a:r>
              <a:endParaRPr lang="fr-FR" sz="400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89" t="13616" r="11104" b="18802"/>
            <a:stretch/>
          </p:blipFill>
          <p:spPr>
            <a:xfrm>
              <a:off x="8218334" y="108242"/>
              <a:ext cx="3799764" cy="842400"/>
            </a:xfrm>
            <a:prstGeom prst="rect">
              <a:avLst/>
            </a:prstGeom>
          </p:spPr>
        </p:pic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4"/>
            <a:srcRect l="33229" t="8907" b="41968"/>
            <a:stretch/>
          </p:blipFill>
          <p:spPr>
            <a:xfrm>
              <a:off x="157180" y="1096863"/>
              <a:ext cx="9101011" cy="2652712"/>
            </a:xfrm>
            <a:prstGeom prst="rect">
              <a:avLst/>
            </a:prstGeom>
            <a:ln>
              <a:solidFill>
                <a:srgbClr val="545454"/>
              </a:solidFill>
            </a:ln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5"/>
            <a:srcRect l="35990" t="20020" r="13975" b="19831"/>
            <a:stretch/>
          </p:blipFill>
          <p:spPr>
            <a:xfrm>
              <a:off x="157180" y="4219575"/>
              <a:ext cx="4979927" cy="2371725"/>
            </a:xfrm>
            <a:prstGeom prst="rect">
              <a:avLst/>
            </a:prstGeom>
            <a:ln>
              <a:solidFill>
                <a:srgbClr val="545454"/>
              </a:solidFill>
            </a:ln>
          </p:spPr>
        </p:pic>
        <p:sp>
          <p:nvSpPr>
            <p:cNvPr id="9" name="ZoneTexte 8"/>
            <p:cNvSpPr txBox="1"/>
            <p:nvPr/>
          </p:nvSpPr>
          <p:spPr>
            <a:xfrm>
              <a:off x="9486044" y="1010800"/>
              <a:ext cx="2052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188792"/>
                  </a:solidFill>
                </a:rPr>
                <a:t>Tchat, </a:t>
              </a:r>
              <a:r>
                <a:rPr lang="fr-FR" dirty="0" err="1" smtClean="0">
                  <a:solidFill>
                    <a:srgbClr val="188792"/>
                  </a:solidFill>
                </a:rPr>
                <a:t>Visios</a:t>
              </a:r>
              <a:r>
                <a:rPr lang="fr-FR" dirty="0" smtClean="0">
                  <a:solidFill>
                    <a:srgbClr val="188792"/>
                  </a:solidFill>
                </a:rPr>
                <a:t>, Forum</a:t>
              </a:r>
              <a:endParaRPr lang="fr-FR" dirty="0">
                <a:solidFill>
                  <a:srgbClr val="188792"/>
                </a:solidFill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9486044" y="2330896"/>
              <a:ext cx="23654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188792"/>
                  </a:solidFill>
                </a:rPr>
                <a:t>Historique des activités</a:t>
              </a:r>
              <a:endParaRPr lang="fr-FR" dirty="0">
                <a:solidFill>
                  <a:srgbClr val="188792"/>
                </a:solidFill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9486044" y="1890864"/>
              <a:ext cx="24186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188792"/>
                  </a:solidFill>
                </a:rPr>
                <a:t>Planification de réunion</a:t>
              </a:r>
              <a:endParaRPr lang="fr-FR" dirty="0">
                <a:solidFill>
                  <a:srgbClr val="188792"/>
                </a:solidFill>
              </a:endParaRPr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6"/>
            <a:srcRect l="36618" t="26431" b="18889"/>
            <a:stretch/>
          </p:blipFill>
          <p:spPr>
            <a:xfrm>
              <a:off x="5291532" y="4427377"/>
              <a:ext cx="6311991" cy="2157382"/>
            </a:xfrm>
            <a:prstGeom prst="rect">
              <a:avLst/>
            </a:prstGeom>
            <a:ln>
              <a:solidFill>
                <a:srgbClr val="545454"/>
              </a:solidFill>
            </a:ln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7"/>
            <a:srcRect l="41091" t="37159" r="31978" b="9659"/>
            <a:stretch/>
          </p:blipFill>
          <p:spPr>
            <a:xfrm>
              <a:off x="9673891" y="2750867"/>
              <a:ext cx="1929632" cy="1509641"/>
            </a:xfrm>
            <a:prstGeom prst="rect">
              <a:avLst/>
            </a:prstGeom>
            <a:ln>
              <a:solidFill>
                <a:srgbClr val="545454"/>
              </a:solidFill>
            </a:ln>
          </p:spPr>
        </p:pic>
        <p:cxnSp>
          <p:nvCxnSpPr>
            <p:cNvPr id="15" name="Connecteur en angle 14"/>
            <p:cNvCxnSpPr>
              <a:endCxn id="3" idx="0"/>
            </p:cNvCxnSpPr>
            <p:nvPr/>
          </p:nvCxnSpPr>
          <p:spPr>
            <a:xfrm rot="10800000" flipV="1">
              <a:off x="2647144" y="3584525"/>
              <a:ext cx="5234794" cy="635050"/>
            </a:xfrm>
            <a:prstGeom prst="bentConnector2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V="1">
              <a:off x="7881938" y="3453354"/>
              <a:ext cx="0" cy="131171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/>
            <p:cNvCxnSpPr/>
            <p:nvPr/>
          </p:nvCxnSpPr>
          <p:spPr>
            <a:xfrm>
              <a:off x="8105775" y="3453354"/>
              <a:ext cx="0" cy="92338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7" name="ZoneTexte 26"/>
            <p:cNvSpPr txBox="1"/>
            <p:nvPr/>
          </p:nvSpPr>
          <p:spPr>
            <a:xfrm>
              <a:off x="9294931" y="312240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FF6600"/>
                  </a:solidFill>
                </a:rPr>
                <a:t>+</a:t>
              </a:r>
              <a:endParaRPr lang="fr-FR" b="1" dirty="0">
                <a:solidFill>
                  <a:srgbClr val="FF6600"/>
                </a:solidFill>
              </a:endParaRPr>
            </a:p>
          </p:txBody>
        </p:sp>
        <p:cxnSp>
          <p:nvCxnSpPr>
            <p:cNvPr id="28" name="Connecteur droit avec flèche 27"/>
            <p:cNvCxnSpPr/>
            <p:nvPr/>
          </p:nvCxnSpPr>
          <p:spPr>
            <a:xfrm>
              <a:off x="9098387" y="2504343"/>
              <a:ext cx="405850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Connecteur en angle 30"/>
            <p:cNvCxnSpPr>
              <a:endCxn id="9" idx="1"/>
            </p:cNvCxnSpPr>
            <p:nvPr/>
          </p:nvCxnSpPr>
          <p:spPr>
            <a:xfrm flipV="1">
              <a:off x="7627070" y="1195466"/>
              <a:ext cx="1858974" cy="1202350"/>
            </a:xfrm>
            <a:prstGeom prst="bentConnector3">
              <a:avLst>
                <a:gd name="adj1" fmla="val -214"/>
              </a:avLst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5" name="ZoneTexte 34"/>
            <p:cNvSpPr txBox="1"/>
            <p:nvPr/>
          </p:nvSpPr>
          <p:spPr>
            <a:xfrm>
              <a:off x="9486044" y="1450832"/>
              <a:ext cx="24549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188792"/>
                  </a:solidFill>
                </a:rPr>
                <a:t>Agenda</a:t>
              </a:r>
              <a:endParaRPr lang="fr-FR" dirty="0">
                <a:solidFill>
                  <a:srgbClr val="188792"/>
                </a:solidFill>
              </a:endParaRPr>
            </a:p>
          </p:txBody>
        </p:sp>
        <p:cxnSp>
          <p:nvCxnSpPr>
            <p:cNvPr id="39" name="Connecteur en angle 38"/>
            <p:cNvCxnSpPr>
              <a:endCxn id="35" idx="1"/>
            </p:cNvCxnSpPr>
            <p:nvPr/>
          </p:nvCxnSpPr>
          <p:spPr>
            <a:xfrm flipV="1">
              <a:off x="8401050" y="1635498"/>
              <a:ext cx="1084994" cy="762318"/>
            </a:xfrm>
            <a:prstGeom prst="bentConnector3">
              <a:avLst>
                <a:gd name="adj1" fmla="val -1356"/>
              </a:avLst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Connecteur en angle 43"/>
            <p:cNvCxnSpPr>
              <a:endCxn id="11" idx="1"/>
            </p:cNvCxnSpPr>
            <p:nvPr/>
          </p:nvCxnSpPr>
          <p:spPr>
            <a:xfrm flipV="1">
              <a:off x="8682038" y="2075530"/>
              <a:ext cx="804006" cy="330887"/>
            </a:xfrm>
            <a:prstGeom prst="bentConnector3">
              <a:avLst>
                <a:gd name="adj1" fmla="val -2126"/>
              </a:avLst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123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0" y="143960"/>
            <a:ext cx="1237987" cy="7709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297" y="175499"/>
            <a:ext cx="69924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4000" b="1" dirty="0" smtClean="0">
                <a:solidFill>
                  <a:srgbClr val="E36C0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Projets</a:t>
            </a:r>
            <a:endParaRPr lang="fr-FR" sz="4000" dirty="0" smtClean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353800" y="6176963"/>
            <a:ext cx="6642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4000" b="1" dirty="0" smtClean="0">
                <a:solidFill>
                  <a:srgbClr val="E36C0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endParaRPr lang="fr-FR" sz="4000" dirty="0" smtClean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9" t="13616" r="11104" b="18802"/>
          <a:stretch/>
        </p:blipFill>
        <p:spPr>
          <a:xfrm>
            <a:off x="8218334" y="108242"/>
            <a:ext cx="3799764" cy="8424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343125" y="1824386"/>
            <a:ext cx="5316455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800" dirty="0" smtClean="0">
                <a:solidFill>
                  <a:srgbClr val="545454"/>
                </a:solidFill>
              </a:rPr>
              <a:t>Projet collaboratif</a:t>
            </a:r>
          </a:p>
          <a:p>
            <a:pPr lvl="1">
              <a:buClr>
                <a:srgbClr val="FF6600"/>
              </a:buClr>
            </a:pPr>
            <a:r>
              <a:rPr lang="fr-FR" sz="2800" dirty="0" smtClean="0"/>
              <a:t>	</a:t>
            </a:r>
            <a:r>
              <a:rPr lang="fr-FR" sz="2000" i="1" dirty="0" smtClean="0">
                <a:solidFill>
                  <a:srgbClr val="188792"/>
                </a:solidFill>
              </a:rPr>
              <a:t>De mi-octobre à mars</a:t>
            </a:r>
          </a:p>
          <a:p>
            <a:pPr marL="342900" indent="-342900">
              <a:lnSpc>
                <a:spcPct val="150000"/>
              </a:lnSpc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800" dirty="0" smtClean="0">
                <a:solidFill>
                  <a:srgbClr val="545454"/>
                </a:solidFill>
              </a:rPr>
              <a:t>Projet gestion de la maintenance</a:t>
            </a:r>
          </a:p>
          <a:p>
            <a:pPr>
              <a:lnSpc>
                <a:spcPct val="150000"/>
              </a:lnSpc>
              <a:buClr>
                <a:srgbClr val="FF6600"/>
              </a:buClr>
            </a:pPr>
            <a:r>
              <a:rPr lang="fr-FR" sz="2000" i="1" dirty="0" smtClean="0">
                <a:solidFill>
                  <a:srgbClr val="188792"/>
                </a:solidFill>
              </a:rPr>
              <a:t>	Module 5</a:t>
            </a:r>
            <a:endParaRPr lang="fr-FR" sz="2000" i="1" dirty="0">
              <a:solidFill>
                <a:srgbClr val="188792"/>
              </a:solidFill>
            </a:endParaRPr>
          </a:p>
          <a:p>
            <a:pPr marL="342900" indent="-342900">
              <a:lnSpc>
                <a:spcPct val="150000"/>
              </a:lnSpc>
              <a:buClr>
                <a:srgbClr val="FF6600"/>
              </a:buClr>
              <a:buFont typeface="Wingdings" panose="05000000000000000000" pitchFamily="2" charset="2"/>
              <a:buChar char="Ø"/>
            </a:pPr>
            <a:r>
              <a:rPr lang="fr-FR" sz="2800" dirty="0" smtClean="0">
                <a:solidFill>
                  <a:srgbClr val="545454"/>
                </a:solidFill>
              </a:rPr>
              <a:t>Projet BIM </a:t>
            </a:r>
            <a:r>
              <a:rPr lang="fr-FR" sz="2800" dirty="0" err="1" smtClean="0">
                <a:solidFill>
                  <a:srgbClr val="545454"/>
                </a:solidFill>
              </a:rPr>
              <a:t>AuRA</a:t>
            </a:r>
            <a:endParaRPr lang="fr-FR" sz="2800" dirty="0" smtClean="0">
              <a:solidFill>
                <a:srgbClr val="545454"/>
              </a:solidFill>
            </a:endParaRPr>
          </a:p>
          <a:p>
            <a:pPr>
              <a:lnSpc>
                <a:spcPct val="150000"/>
              </a:lnSpc>
            </a:pPr>
            <a:r>
              <a:rPr lang="fr-FR" sz="2000" i="1" dirty="0" smtClean="0">
                <a:solidFill>
                  <a:srgbClr val="188792"/>
                </a:solidFill>
              </a:rPr>
              <a:t>	De février à juin</a:t>
            </a:r>
            <a:endParaRPr lang="fr-FR" sz="2800" dirty="0" smtClean="0"/>
          </a:p>
        </p:txBody>
      </p:sp>
    </p:spTree>
    <p:extLst>
      <p:ext uri="{BB962C8B-B14F-4D97-AF65-F5344CB8AC3E}">
        <p14:creationId xmlns:p14="http://schemas.microsoft.com/office/powerpoint/2010/main" val="219582635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877</Words>
  <Application>Microsoft Office PowerPoint</Application>
  <PresentationFormat>Grand écran</PresentationFormat>
  <Paragraphs>189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Anne BERGEAL</dc:creator>
  <cp:lastModifiedBy>Anne BERGEAL</cp:lastModifiedBy>
  <cp:revision>42</cp:revision>
  <dcterms:created xsi:type="dcterms:W3CDTF">2019-05-14T06:52:55Z</dcterms:created>
  <dcterms:modified xsi:type="dcterms:W3CDTF">2019-06-25T06:21:46Z</dcterms:modified>
</cp:coreProperties>
</file>